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0" r:id="rId2"/>
    <p:sldId id="316" r:id="rId3"/>
    <p:sldId id="400" r:id="rId4"/>
    <p:sldId id="402" r:id="rId5"/>
    <p:sldId id="403" r:id="rId6"/>
    <p:sldId id="407" r:id="rId7"/>
    <p:sldId id="410" r:id="rId8"/>
    <p:sldId id="411" r:id="rId9"/>
    <p:sldId id="408" r:id="rId10"/>
    <p:sldId id="404" r:id="rId11"/>
    <p:sldId id="405" r:id="rId12"/>
    <p:sldId id="401" r:id="rId13"/>
    <p:sldId id="409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6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6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6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6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6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895"/>
    <a:srgbClr val="435607"/>
    <a:srgbClr val="7E8B7A"/>
    <a:srgbClr val="E89D00"/>
    <a:srgbClr val="9CA1BD"/>
    <a:srgbClr val="D9CC61"/>
    <a:srgbClr val="6399AB"/>
    <a:srgbClr val="D1C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37" autoAdjust="0"/>
  </p:normalViewPr>
  <p:slideViewPr>
    <p:cSldViewPr snapToGrid="0" snapToObjects="1">
      <p:cViewPr varScale="1">
        <p:scale>
          <a:sx n="93" d="100"/>
          <a:sy n="93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image" Target="../media/image39.jpg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31535-0577-4BF9-BB6A-F296DC7AC937}" type="doc">
      <dgm:prSet loTypeId="urn:microsoft.com/office/officeart/2008/layout/PictureLineup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1BB16B-796B-4323-9255-AE8F614D7169}">
      <dgm:prSet phldrT="[Text]" custT="1"/>
      <dgm:spPr/>
      <dgm:t>
        <a:bodyPr/>
        <a:lstStyle/>
        <a:p>
          <a:r>
            <a:rPr lang="en-US" sz="3500" dirty="0" smtClean="0"/>
            <a:t>Starches</a:t>
          </a:r>
        </a:p>
        <a:p>
          <a:r>
            <a:rPr lang="en-US" sz="1400" dirty="0" smtClean="0"/>
            <a:t>Bread         Peas</a:t>
          </a:r>
        </a:p>
        <a:p>
          <a:r>
            <a:rPr lang="en-US" sz="1400" dirty="0" smtClean="0"/>
            <a:t>Pasta         </a:t>
          </a:r>
          <a:r>
            <a:rPr lang="en-US" sz="1400" dirty="0" smtClean="0">
              <a:solidFill>
                <a:srgbClr val="FF0000"/>
              </a:solidFill>
            </a:rPr>
            <a:t>Grains</a:t>
          </a:r>
        </a:p>
        <a:p>
          <a:r>
            <a:rPr lang="en-US" sz="1400" dirty="0" smtClean="0"/>
            <a:t>Rice           </a:t>
          </a:r>
          <a:r>
            <a:rPr lang="en-US" sz="1400" dirty="0" smtClean="0">
              <a:solidFill>
                <a:srgbClr val="C00000"/>
              </a:solidFill>
            </a:rPr>
            <a:t>Beans</a:t>
          </a:r>
        </a:p>
        <a:p>
          <a:r>
            <a:rPr lang="en-US" sz="1400" dirty="0" smtClean="0"/>
            <a:t>Potato        </a:t>
          </a:r>
          <a:r>
            <a:rPr lang="en-US" sz="1400" dirty="0" smtClean="0">
              <a:solidFill>
                <a:srgbClr val="C00000"/>
              </a:solidFill>
            </a:rPr>
            <a:t>Legumes</a:t>
          </a:r>
        </a:p>
        <a:p>
          <a:r>
            <a:rPr lang="en-US" sz="1400" dirty="0" smtClean="0"/>
            <a:t>Corn</a:t>
          </a:r>
          <a:endParaRPr lang="en-US" sz="1400" dirty="0"/>
        </a:p>
      </dgm:t>
    </dgm:pt>
    <dgm:pt modelId="{B5140955-3EAC-449A-87E6-6B77637996E4}" type="parTrans" cxnId="{214D183A-0986-427D-BC68-01DE878C9D3A}">
      <dgm:prSet/>
      <dgm:spPr/>
      <dgm:t>
        <a:bodyPr/>
        <a:lstStyle/>
        <a:p>
          <a:endParaRPr lang="en-US"/>
        </a:p>
      </dgm:t>
    </dgm:pt>
    <dgm:pt modelId="{4C0481CB-6028-446E-B095-2D9812CB865B}" type="sibTrans" cxnId="{214D183A-0986-427D-BC68-01DE878C9D3A}">
      <dgm:prSet/>
      <dgm:spPr/>
      <dgm:t>
        <a:bodyPr/>
        <a:lstStyle/>
        <a:p>
          <a:endParaRPr lang="en-US"/>
        </a:p>
      </dgm:t>
    </dgm:pt>
    <dgm:pt modelId="{BE6B1897-05A9-4D92-B235-40873DA8FB7A}">
      <dgm:prSet phldrT="[Text]" custT="1"/>
      <dgm:spPr/>
      <dgm:t>
        <a:bodyPr/>
        <a:lstStyle/>
        <a:p>
          <a:r>
            <a:rPr lang="en-US" sz="3600" dirty="0" smtClean="0"/>
            <a:t> Sugars</a:t>
          </a:r>
        </a:p>
        <a:p>
          <a:r>
            <a:rPr lang="en-US" sz="1400" dirty="0" smtClean="0"/>
            <a:t>Candy</a:t>
          </a:r>
        </a:p>
        <a:p>
          <a:r>
            <a:rPr lang="en-US" sz="1400" dirty="0" smtClean="0"/>
            <a:t>Pastry</a:t>
          </a:r>
        </a:p>
        <a:p>
          <a:r>
            <a:rPr lang="en-US" sz="1400" dirty="0" smtClean="0">
              <a:solidFill>
                <a:srgbClr val="C00000"/>
              </a:solidFill>
            </a:rPr>
            <a:t>Fruit</a:t>
          </a:r>
        </a:p>
        <a:p>
          <a:r>
            <a:rPr lang="en-US" sz="1400" dirty="0" smtClean="0"/>
            <a:t>Milk</a:t>
          </a:r>
        </a:p>
        <a:p>
          <a:r>
            <a:rPr lang="en-US" sz="1400" dirty="0" smtClean="0"/>
            <a:t>Frozen treats </a:t>
          </a:r>
        </a:p>
        <a:p>
          <a:r>
            <a:rPr lang="en-US" sz="1400" dirty="0" smtClean="0"/>
            <a:t>Sugary Beverages </a:t>
          </a:r>
        </a:p>
        <a:p>
          <a:endParaRPr lang="en-US" sz="1400" dirty="0"/>
        </a:p>
      </dgm:t>
    </dgm:pt>
    <dgm:pt modelId="{6F301451-F501-4790-804A-D1EAC2364A1E}" type="parTrans" cxnId="{E07EFBE8-8635-4C39-8FBC-7F24DAD0CF94}">
      <dgm:prSet/>
      <dgm:spPr/>
      <dgm:t>
        <a:bodyPr/>
        <a:lstStyle/>
        <a:p>
          <a:endParaRPr lang="en-US"/>
        </a:p>
      </dgm:t>
    </dgm:pt>
    <dgm:pt modelId="{F5C4C507-F18A-4A5C-9574-91F8BED71CAB}" type="sibTrans" cxnId="{E07EFBE8-8635-4C39-8FBC-7F24DAD0CF94}">
      <dgm:prSet/>
      <dgm:spPr/>
      <dgm:t>
        <a:bodyPr/>
        <a:lstStyle/>
        <a:p>
          <a:endParaRPr lang="en-US"/>
        </a:p>
      </dgm:t>
    </dgm:pt>
    <dgm:pt modelId="{0D7ABD03-01C1-4333-B60E-9216B0E5EDF7}">
      <dgm:prSet phldrT="[Text]" custT="1"/>
      <dgm:spPr/>
      <dgm:t>
        <a:bodyPr/>
        <a:lstStyle/>
        <a:p>
          <a:pPr algn="l"/>
          <a:r>
            <a:rPr lang="en-US" sz="3600" dirty="0" smtClean="0"/>
            <a:t>  Fiber</a:t>
          </a:r>
        </a:p>
        <a:p>
          <a:pPr algn="l"/>
          <a:r>
            <a:rPr lang="en-US" sz="1400" dirty="0" smtClean="0">
              <a:solidFill>
                <a:srgbClr val="C00000"/>
              </a:solidFill>
            </a:rPr>
            <a:t>Whole grains</a:t>
          </a:r>
        </a:p>
        <a:p>
          <a:pPr algn="l"/>
          <a:r>
            <a:rPr lang="en-US" sz="1400" dirty="0" smtClean="0">
              <a:solidFill>
                <a:srgbClr val="C00000"/>
              </a:solidFill>
            </a:rPr>
            <a:t>Whole fruits</a:t>
          </a:r>
        </a:p>
        <a:p>
          <a:pPr algn="l"/>
          <a:r>
            <a:rPr lang="en-US" sz="1400" dirty="0" smtClean="0">
              <a:solidFill>
                <a:srgbClr val="C00000"/>
              </a:solidFill>
            </a:rPr>
            <a:t>Vegetables </a:t>
          </a:r>
        </a:p>
        <a:p>
          <a:pPr algn="l"/>
          <a:r>
            <a:rPr lang="en-US" sz="1400" dirty="0" smtClean="0">
              <a:solidFill>
                <a:srgbClr val="C00000"/>
              </a:solidFill>
            </a:rPr>
            <a:t>Nuts/seeds</a:t>
          </a:r>
        </a:p>
        <a:p>
          <a:pPr algn="l"/>
          <a:r>
            <a:rPr lang="en-US" sz="1400" dirty="0" smtClean="0">
              <a:solidFill>
                <a:srgbClr val="C00000"/>
              </a:solidFill>
            </a:rPr>
            <a:t>Legumes</a:t>
          </a:r>
        </a:p>
        <a:p>
          <a:pPr algn="l"/>
          <a:r>
            <a:rPr lang="en-US" sz="1400" dirty="0" smtClean="0">
              <a:solidFill>
                <a:srgbClr val="C00000"/>
              </a:solidFill>
            </a:rPr>
            <a:t>Lentils </a:t>
          </a:r>
          <a:endParaRPr lang="en-US" sz="1400" dirty="0">
            <a:solidFill>
              <a:srgbClr val="C00000"/>
            </a:solidFill>
          </a:endParaRPr>
        </a:p>
      </dgm:t>
    </dgm:pt>
    <dgm:pt modelId="{3A53BE13-F4F2-4E9F-BC81-A6FDF4D07AD5}" type="parTrans" cxnId="{247C1575-355F-41C8-A89F-B50C7DE40BCF}">
      <dgm:prSet/>
      <dgm:spPr/>
      <dgm:t>
        <a:bodyPr/>
        <a:lstStyle/>
        <a:p>
          <a:endParaRPr lang="en-US"/>
        </a:p>
      </dgm:t>
    </dgm:pt>
    <dgm:pt modelId="{08BF3E26-99D7-4597-A67C-BC1026ADE13F}" type="sibTrans" cxnId="{247C1575-355F-41C8-A89F-B50C7DE40BCF}">
      <dgm:prSet/>
      <dgm:spPr/>
      <dgm:t>
        <a:bodyPr/>
        <a:lstStyle/>
        <a:p>
          <a:endParaRPr lang="en-US"/>
        </a:p>
      </dgm:t>
    </dgm:pt>
    <dgm:pt modelId="{AD4D7228-1E17-45D5-AEE8-C53B502BAB06}" type="pres">
      <dgm:prSet presAssocID="{1EF31535-0577-4BF9-BB6A-F296DC7AC93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DF8201-8EB9-48B3-AEA7-43728C3AC54C}" type="pres">
      <dgm:prSet presAssocID="{DF1BB16B-796B-4323-9255-AE8F614D7169}" presName="composite" presStyleCnt="0"/>
      <dgm:spPr/>
    </dgm:pt>
    <dgm:pt modelId="{9BA20A7F-5BF8-4214-AC86-E82FBA85E69A}" type="pres">
      <dgm:prSet presAssocID="{DF1BB16B-796B-4323-9255-AE8F614D7169}" presName="Image" presStyleLbl="alignNode1" presStyleIdx="0" presStyleCnt="3" custScaleX="139759" custLinFactNeighborX="-7759" custLinFactNeighborY="-9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4EA310E0-47BC-40BF-AE36-43CD70548A2F}" type="pres">
      <dgm:prSet presAssocID="{DF1BB16B-796B-4323-9255-AE8F614D7169}" presName="Accent" presStyleLbl="parChTrans1D1" presStyleIdx="0" presStyleCnt="3" custLinFactX="-138180552" custLinFactNeighborX="-138200000" custLinFactNeighborY="-833"/>
      <dgm:spPr/>
    </dgm:pt>
    <dgm:pt modelId="{5B9DCF9D-F3DF-4207-A0B6-91C0C2533440}" type="pres">
      <dgm:prSet presAssocID="{DF1BB16B-796B-4323-9255-AE8F614D7169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919BD-E235-4A24-A98E-E5E544FAFFEF}" type="pres">
      <dgm:prSet presAssocID="{4C0481CB-6028-446E-B095-2D9812CB865B}" presName="sibTrans" presStyleCnt="0"/>
      <dgm:spPr/>
    </dgm:pt>
    <dgm:pt modelId="{5530E77F-15E4-42C9-9C92-55ED27F9B37E}" type="pres">
      <dgm:prSet presAssocID="{BE6B1897-05A9-4D92-B235-40873DA8FB7A}" presName="composite" presStyleCnt="0"/>
      <dgm:spPr/>
    </dgm:pt>
    <dgm:pt modelId="{AECCDD60-DAFC-4497-A480-9787DFD4D50E}" type="pres">
      <dgm:prSet presAssocID="{BE6B1897-05A9-4D92-B235-40873DA8FB7A}" presName="Image" presStyleLbl="alignNode1" presStyleIdx="1" presStyleCnt="3" custScaleX="55724" custScaleY="40522" custLinFactNeighborX="-25760" custLinFactNeighborY="-2998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5F7B110-BF3C-48AB-AB32-E58BBED7AF69}" type="pres">
      <dgm:prSet presAssocID="{BE6B1897-05A9-4D92-B235-40873DA8FB7A}" presName="Accent" presStyleLbl="parChTrans1D1" presStyleIdx="1" presStyleCnt="3" custLinFactX="-34070981" custLinFactNeighborX="-34100000" custLinFactNeighborY="49"/>
      <dgm:spPr/>
    </dgm:pt>
    <dgm:pt modelId="{6D43E923-AB5E-4594-8D56-AA32EBCF625B}" type="pres">
      <dgm:prSet presAssocID="{BE6B1897-05A9-4D92-B235-40873DA8FB7A}" presName="Parent" presStyleLbl="revTx" presStyleIdx="1" presStyleCnt="3" custScaleX="93182" custScaleY="99642" custLinFactNeighborX="-234" custLinFactNeighborY="38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DB3F7-CAF4-42F4-B925-104D7DF8B956}" type="pres">
      <dgm:prSet presAssocID="{F5C4C507-F18A-4A5C-9574-91F8BED71CAB}" presName="sibTrans" presStyleCnt="0"/>
      <dgm:spPr/>
    </dgm:pt>
    <dgm:pt modelId="{718F981C-3657-48E9-B9D2-DBC82170F1A2}" type="pres">
      <dgm:prSet presAssocID="{0D7ABD03-01C1-4333-B60E-9216B0E5EDF7}" presName="composite" presStyleCnt="0"/>
      <dgm:spPr/>
    </dgm:pt>
    <dgm:pt modelId="{A1085ABE-40D3-4D05-A59B-8CD4DEBF45F9}" type="pres">
      <dgm:prSet presAssocID="{0D7ABD03-01C1-4333-B60E-9216B0E5EDF7}" presName="Image" presStyleLbl="alignNode1" presStyleIdx="2" presStyleCnt="3" custScaleX="111644" custScaleY="97558" custLinFactNeighborX="6054" custLinFactNeighborY="-1319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64E46ED1-3902-4A15-BF92-3D8642B4B421}" type="pres">
      <dgm:prSet presAssocID="{0D7ABD03-01C1-4333-B60E-9216B0E5EDF7}" presName="Accent" presStyleLbl="parChTrans1D1" presStyleIdx="2" presStyleCnt="3" custLinFactX="500000" custLinFactNeighborX="569795" custLinFactNeighborY="49"/>
      <dgm:spPr/>
    </dgm:pt>
    <dgm:pt modelId="{D02FC504-AE5A-4835-B1CB-0AD29A655C83}" type="pres">
      <dgm:prSet presAssocID="{0D7ABD03-01C1-4333-B60E-9216B0E5EDF7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79D96B-A6B6-41A7-9FDA-5AFB27F04F22}" type="presOf" srcId="{1EF31535-0577-4BF9-BB6A-F296DC7AC937}" destId="{AD4D7228-1E17-45D5-AEE8-C53B502BAB06}" srcOrd="0" destOrd="0" presId="urn:microsoft.com/office/officeart/2008/layout/PictureLineup"/>
    <dgm:cxn modelId="{214D183A-0986-427D-BC68-01DE878C9D3A}" srcId="{1EF31535-0577-4BF9-BB6A-F296DC7AC937}" destId="{DF1BB16B-796B-4323-9255-AE8F614D7169}" srcOrd="0" destOrd="0" parTransId="{B5140955-3EAC-449A-87E6-6B77637996E4}" sibTransId="{4C0481CB-6028-446E-B095-2D9812CB865B}"/>
    <dgm:cxn modelId="{247C1575-355F-41C8-A89F-B50C7DE40BCF}" srcId="{1EF31535-0577-4BF9-BB6A-F296DC7AC937}" destId="{0D7ABD03-01C1-4333-B60E-9216B0E5EDF7}" srcOrd="2" destOrd="0" parTransId="{3A53BE13-F4F2-4E9F-BC81-A6FDF4D07AD5}" sibTransId="{08BF3E26-99D7-4597-A67C-BC1026ADE13F}"/>
    <dgm:cxn modelId="{49F239EB-B8DB-48DE-9017-38AE4166169F}" type="presOf" srcId="{0D7ABD03-01C1-4333-B60E-9216B0E5EDF7}" destId="{D02FC504-AE5A-4835-B1CB-0AD29A655C83}" srcOrd="0" destOrd="0" presId="urn:microsoft.com/office/officeart/2008/layout/PictureLineup"/>
    <dgm:cxn modelId="{6BBD9404-9B3A-420B-A236-6744F8DBCAFC}" type="presOf" srcId="{DF1BB16B-796B-4323-9255-AE8F614D7169}" destId="{5B9DCF9D-F3DF-4207-A0B6-91C0C2533440}" srcOrd="0" destOrd="0" presId="urn:microsoft.com/office/officeart/2008/layout/PictureLineup"/>
    <dgm:cxn modelId="{8EAE4278-7734-4C67-9538-2782516C63FF}" type="presOf" srcId="{BE6B1897-05A9-4D92-B235-40873DA8FB7A}" destId="{6D43E923-AB5E-4594-8D56-AA32EBCF625B}" srcOrd="0" destOrd="0" presId="urn:microsoft.com/office/officeart/2008/layout/PictureLineup"/>
    <dgm:cxn modelId="{E07EFBE8-8635-4C39-8FBC-7F24DAD0CF94}" srcId="{1EF31535-0577-4BF9-BB6A-F296DC7AC937}" destId="{BE6B1897-05A9-4D92-B235-40873DA8FB7A}" srcOrd="1" destOrd="0" parTransId="{6F301451-F501-4790-804A-D1EAC2364A1E}" sibTransId="{F5C4C507-F18A-4A5C-9574-91F8BED71CAB}"/>
    <dgm:cxn modelId="{A2A08EFD-8506-4AE5-8ABA-F12248E35FA5}" type="presParOf" srcId="{AD4D7228-1E17-45D5-AEE8-C53B502BAB06}" destId="{5ADF8201-8EB9-48B3-AEA7-43728C3AC54C}" srcOrd="0" destOrd="0" presId="urn:microsoft.com/office/officeart/2008/layout/PictureLineup"/>
    <dgm:cxn modelId="{A6FFEE54-3C7A-4539-B9B3-000F2743EECC}" type="presParOf" srcId="{5ADF8201-8EB9-48B3-AEA7-43728C3AC54C}" destId="{9BA20A7F-5BF8-4214-AC86-E82FBA85E69A}" srcOrd="0" destOrd="0" presId="urn:microsoft.com/office/officeart/2008/layout/PictureLineup"/>
    <dgm:cxn modelId="{F8F7C2DD-8967-4B45-91FE-F8A8B75E4CB8}" type="presParOf" srcId="{5ADF8201-8EB9-48B3-AEA7-43728C3AC54C}" destId="{4EA310E0-47BC-40BF-AE36-43CD70548A2F}" srcOrd="1" destOrd="0" presId="urn:microsoft.com/office/officeart/2008/layout/PictureLineup"/>
    <dgm:cxn modelId="{CD42219A-1EAB-488C-8200-315698C5297B}" type="presParOf" srcId="{5ADF8201-8EB9-48B3-AEA7-43728C3AC54C}" destId="{5B9DCF9D-F3DF-4207-A0B6-91C0C2533440}" srcOrd="2" destOrd="0" presId="urn:microsoft.com/office/officeart/2008/layout/PictureLineup"/>
    <dgm:cxn modelId="{BFAF0ECA-3FE1-4918-82B0-E291234833AA}" type="presParOf" srcId="{AD4D7228-1E17-45D5-AEE8-C53B502BAB06}" destId="{424919BD-E235-4A24-A98E-E5E544FAFFEF}" srcOrd="1" destOrd="0" presId="urn:microsoft.com/office/officeart/2008/layout/PictureLineup"/>
    <dgm:cxn modelId="{DF857414-8A5F-492E-A780-0D444101DD3C}" type="presParOf" srcId="{AD4D7228-1E17-45D5-AEE8-C53B502BAB06}" destId="{5530E77F-15E4-42C9-9C92-55ED27F9B37E}" srcOrd="2" destOrd="0" presId="urn:microsoft.com/office/officeart/2008/layout/PictureLineup"/>
    <dgm:cxn modelId="{84C9463C-2C63-41B7-B871-9AB0F2426A86}" type="presParOf" srcId="{5530E77F-15E4-42C9-9C92-55ED27F9B37E}" destId="{AECCDD60-DAFC-4497-A480-9787DFD4D50E}" srcOrd="0" destOrd="0" presId="urn:microsoft.com/office/officeart/2008/layout/PictureLineup"/>
    <dgm:cxn modelId="{FF2EE0A5-F495-482C-97ED-46597AF1E4D9}" type="presParOf" srcId="{5530E77F-15E4-42C9-9C92-55ED27F9B37E}" destId="{35F7B110-BF3C-48AB-AB32-E58BBED7AF69}" srcOrd="1" destOrd="0" presId="urn:microsoft.com/office/officeart/2008/layout/PictureLineup"/>
    <dgm:cxn modelId="{64366057-DD7E-4B83-83A3-1E75A9899084}" type="presParOf" srcId="{5530E77F-15E4-42C9-9C92-55ED27F9B37E}" destId="{6D43E923-AB5E-4594-8D56-AA32EBCF625B}" srcOrd="2" destOrd="0" presId="urn:microsoft.com/office/officeart/2008/layout/PictureLineup"/>
    <dgm:cxn modelId="{0166E9B4-7818-47AC-B0EA-D59DC5735AE9}" type="presParOf" srcId="{AD4D7228-1E17-45D5-AEE8-C53B502BAB06}" destId="{2C0DB3F7-CAF4-42F4-B925-104D7DF8B956}" srcOrd="3" destOrd="0" presId="urn:microsoft.com/office/officeart/2008/layout/PictureLineup"/>
    <dgm:cxn modelId="{EECF1E96-DE75-4D73-A22E-392B1010975E}" type="presParOf" srcId="{AD4D7228-1E17-45D5-AEE8-C53B502BAB06}" destId="{718F981C-3657-48E9-B9D2-DBC82170F1A2}" srcOrd="4" destOrd="0" presId="urn:microsoft.com/office/officeart/2008/layout/PictureLineup"/>
    <dgm:cxn modelId="{FF282666-C195-41EC-B6A7-E49D9D6F8F55}" type="presParOf" srcId="{718F981C-3657-48E9-B9D2-DBC82170F1A2}" destId="{A1085ABE-40D3-4D05-A59B-8CD4DEBF45F9}" srcOrd="0" destOrd="0" presId="urn:microsoft.com/office/officeart/2008/layout/PictureLineup"/>
    <dgm:cxn modelId="{336535DE-31D2-4DA2-A67E-564917E5D75F}" type="presParOf" srcId="{718F981C-3657-48E9-B9D2-DBC82170F1A2}" destId="{64E46ED1-3902-4A15-BF92-3D8642B4B421}" srcOrd="1" destOrd="0" presId="urn:microsoft.com/office/officeart/2008/layout/PictureLineup"/>
    <dgm:cxn modelId="{63D21211-28F6-4C2C-B1A6-216EFEA8809E}" type="presParOf" srcId="{718F981C-3657-48E9-B9D2-DBC82170F1A2}" destId="{D02FC504-AE5A-4835-B1CB-0AD29A655C83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7798E4-E203-460C-8123-91A62E76AADB}" type="doc">
      <dgm:prSet loTypeId="urn:microsoft.com/office/officeart/2005/8/layout/hList7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5FA93BBA-AF55-4121-BC19-B387B38E1897}">
      <dgm:prSet/>
      <dgm:spPr/>
      <dgm:t>
        <a:bodyPr/>
        <a:lstStyle/>
        <a:p>
          <a:pPr rtl="0"/>
          <a:r>
            <a:rPr lang="en-US" smtClean="0"/>
            <a:t>Achieve and maintain a healthy weight</a:t>
          </a:r>
          <a:endParaRPr lang="en-US"/>
        </a:p>
      </dgm:t>
    </dgm:pt>
    <dgm:pt modelId="{0410C596-ABD9-4C1F-B401-6CF707F071E3}" type="parTrans" cxnId="{53F10902-A795-40E5-8425-FC8152458643}">
      <dgm:prSet/>
      <dgm:spPr/>
      <dgm:t>
        <a:bodyPr/>
        <a:lstStyle/>
        <a:p>
          <a:endParaRPr lang="en-US"/>
        </a:p>
      </dgm:t>
    </dgm:pt>
    <dgm:pt modelId="{EDD3DC5F-1FF8-40D8-A044-45197E7EBFB6}" type="sibTrans" cxnId="{53F10902-A795-40E5-8425-FC8152458643}">
      <dgm:prSet/>
      <dgm:spPr/>
      <dgm:t>
        <a:bodyPr/>
        <a:lstStyle/>
        <a:p>
          <a:endParaRPr lang="en-US"/>
        </a:p>
      </dgm:t>
    </dgm:pt>
    <dgm:pt modelId="{72D3C76A-C179-4B93-A5D3-55D1863BC6E3}">
      <dgm:prSet/>
      <dgm:spPr/>
      <dgm:t>
        <a:bodyPr/>
        <a:lstStyle/>
        <a:p>
          <a:pPr rtl="0"/>
          <a:r>
            <a:rPr lang="en-US" dirty="0" smtClean="0"/>
            <a:t>Add more movement and activity to your day </a:t>
          </a:r>
          <a:endParaRPr lang="en-US" dirty="0"/>
        </a:p>
      </dgm:t>
    </dgm:pt>
    <dgm:pt modelId="{C83BF1C3-7CA2-4A44-B304-178360DC3F39}" type="parTrans" cxnId="{93CC433B-78B4-4196-A580-905F8BA016C9}">
      <dgm:prSet/>
      <dgm:spPr/>
      <dgm:t>
        <a:bodyPr/>
        <a:lstStyle/>
        <a:p>
          <a:endParaRPr lang="en-US"/>
        </a:p>
      </dgm:t>
    </dgm:pt>
    <dgm:pt modelId="{2653E269-8580-4BD0-B792-7C10BE676225}" type="sibTrans" cxnId="{93CC433B-78B4-4196-A580-905F8BA016C9}">
      <dgm:prSet/>
      <dgm:spPr/>
      <dgm:t>
        <a:bodyPr/>
        <a:lstStyle/>
        <a:p>
          <a:endParaRPr lang="en-US"/>
        </a:p>
      </dgm:t>
    </dgm:pt>
    <dgm:pt modelId="{C499D79F-E81A-46C2-9E76-601BD211BB12}">
      <dgm:prSet/>
      <dgm:spPr/>
      <dgm:t>
        <a:bodyPr/>
        <a:lstStyle/>
        <a:p>
          <a:pPr rtl="0"/>
          <a:r>
            <a:rPr lang="en-US" smtClean="0"/>
            <a:t>Eat a well-balanced diet </a:t>
          </a:r>
          <a:endParaRPr lang="en-US"/>
        </a:p>
      </dgm:t>
    </dgm:pt>
    <dgm:pt modelId="{05125213-1ED4-4757-A999-A7E34091C1C4}" type="parTrans" cxnId="{DD40924B-9BC1-47B0-BC29-E3D2EC04B7E3}">
      <dgm:prSet/>
      <dgm:spPr/>
      <dgm:t>
        <a:bodyPr/>
        <a:lstStyle/>
        <a:p>
          <a:endParaRPr lang="en-US"/>
        </a:p>
      </dgm:t>
    </dgm:pt>
    <dgm:pt modelId="{F6F6D268-10FF-4A29-8966-8D1A29D8D0FE}" type="sibTrans" cxnId="{DD40924B-9BC1-47B0-BC29-E3D2EC04B7E3}">
      <dgm:prSet/>
      <dgm:spPr/>
      <dgm:t>
        <a:bodyPr/>
        <a:lstStyle/>
        <a:p>
          <a:endParaRPr lang="en-US"/>
        </a:p>
      </dgm:t>
    </dgm:pt>
    <dgm:pt modelId="{D6B00C6B-FB5C-4787-86A7-4262C0F8196B}">
      <dgm:prSet/>
      <dgm:spPr/>
      <dgm:t>
        <a:bodyPr/>
        <a:lstStyle/>
        <a:p>
          <a:pPr rtl="0"/>
          <a:r>
            <a:rPr lang="en-US" dirty="0" smtClean="0"/>
            <a:t>Avoid large quantities of sugar, processed carbohydrates</a:t>
          </a:r>
          <a:endParaRPr lang="en-US" dirty="0"/>
        </a:p>
      </dgm:t>
    </dgm:pt>
    <dgm:pt modelId="{00C5F0FA-5574-4045-8D4A-6729B5A08160}" type="parTrans" cxnId="{F6018773-C9E5-48D4-A68A-A95C687B742A}">
      <dgm:prSet/>
      <dgm:spPr/>
      <dgm:t>
        <a:bodyPr/>
        <a:lstStyle/>
        <a:p>
          <a:endParaRPr lang="en-US"/>
        </a:p>
      </dgm:t>
    </dgm:pt>
    <dgm:pt modelId="{61EAED24-815D-4861-82FF-5EEDC2F45909}" type="sibTrans" cxnId="{F6018773-C9E5-48D4-A68A-A95C687B742A}">
      <dgm:prSet/>
      <dgm:spPr/>
      <dgm:t>
        <a:bodyPr/>
        <a:lstStyle/>
        <a:p>
          <a:endParaRPr lang="en-US"/>
        </a:p>
      </dgm:t>
    </dgm:pt>
    <dgm:pt modelId="{E4AE640C-889C-4085-8DC9-682DEFD4AF6B}">
      <dgm:prSet/>
      <dgm:spPr/>
      <dgm:t>
        <a:bodyPr/>
        <a:lstStyle/>
        <a:p>
          <a:pPr rtl="0"/>
          <a:r>
            <a:rPr lang="en-US" dirty="0" smtClean="0"/>
            <a:t>Watch Sodium Intake</a:t>
          </a:r>
          <a:endParaRPr lang="en-US" dirty="0"/>
        </a:p>
      </dgm:t>
    </dgm:pt>
    <dgm:pt modelId="{BE310FDD-E274-48A1-836A-05AB31A6116E}" type="parTrans" cxnId="{8CB1B759-1889-4DF6-B41B-62D82E2B2EAC}">
      <dgm:prSet/>
      <dgm:spPr/>
      <dgm:t>
        <a:bodyPr/>
        <a:lstStyle/>
        <a:p>
          <a:endParaRPr lang="en-US"/>
        </a:p>
      </dgm:t>
    </dgm:pt>
    <dgm:pt modelId="{995C8318-CC62-4410-8030-606FB2FDA67D}" type="sibTrans" cxnId="{8CB1B759-1889-4DF6-B41B-62D82E2B2EAC}">
      <dgm:prSet/>
      <dgm:spPr/>
      <dgm:t>
        <a:bodyPr/>
        <a:lstStyle/>
        <a:p>
          <a:endParaRPr lang="en-US"/>
        </a:p>
      </dgm:t>
    </dgm:pt>
    <dgm:pt modelId="{A2BDB14A-5E3A-4183-A6CB-3687C2ADE460}">
      <dgm:prSet/>
      <dgm:spPr/>
      <dgm:t>
        <a:bodyPr/>
        <a:lstStyle/>
        <a:p>
          <a:pPr rtl="0"/>
          <a:r>
            <a:rPr lang="en-US" smtClean="0"/>
            <a:t>Cut down on saturated and trans fats and increase unsaturated fats</a:t>
          </a:r>
          <a:endParaRPr lang="en-US"/>
        </a:p>
      </dgm:t>
    </dgm:pt>
    <dgm:pt modelId="{B1539631-CDE2-48F2-8207-1A4AE44AAEF4}" type="parTrans" cxnId="{38ABE117-74C6-4C82-BCFE-E72C7F4BF328}">
      <dgm:prSet/>
      <dgm:spPr/>
      <dgm:t>
        <a:bodyPr/>
        <a:lstStyle/>
        <a:p>
          <a:endParaRPr lang="en-US"/>
        </a:p>
      </dgm:t>
    </dgm:pt>
    <dgm:pt modelId="{1D0B04CA-7E75-4654-8FB6-ABCAC4C1AD2A}" type="sibTrans" cxnId="{38ABE117-74C6-4C82-BCFE-E72C7F4BF328}">
      <dgm:prSet/>
      <dgm:spPr/>
      <dgm:t>
        <a:bodyPr/>
        <a:lstStyle/>
        <a:p>
          <a:endParaRPr lang="en-US"/>
        </a:p>
      </dgm:t>
    </dgm:pt>
    <dgm:pt modelId="{B97452F9-F4A1-40C7-BDD5-1E762EDB422D}" type="pres">
      <dgm:prSet presAssocID="{047798E4-E203-460C-8123-91A62E76AA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7BB65-0492-4717-BE70-8E084087BD57}" type="pres">
      <dgm:prSet presAssocID="{047798E4-E203-460C-8123-91A62E76AADB}" presName="fgShape" presStyleLbl="fgShp" presStyleIdx="0" presStyleCnt="1"/>
      <dgm:spPr/>
    </dgm:pt>
    <dgm:pt modelId="{8EEEC463-96C7-4F01-9FA8-1F068834DD0A}" type="pres">
      <dgm:prSet presAssocID="{047798E4-E203-460C-8123-91A62E76AADB}" presName="linComp" presStyleCnt="0"/>
      <dgm:spPr/>
    </dgm:pt>
    <dgm:pt modelId="{FE2ED16D-554B-42CC-9905-37FC90D60503}" type="pres">
      <dgm:prSet presAssocID="{5FA93BBA-AF55-4121-BC19-B387B38E1897}" presName="compNode" presStyleCnt="0"/>
      <dgm:spPr/>
    </dgm:pt>
    <dgm:pt modelId="{2FA02514-8121-4F02-97DC-1353264A1B33}" type="pres">
      <dgm:prSet presAssocID="{5FA93BBA-AF55-4121-BC19-B387B38E1897}" presName="bkgdShape" presStyleLbl="node1" presStyleIdx="0" presStyleCnt="6"/>
      <dgm:spPr/>
      <dgm:t>
        <a:bodyPr/>
        <a:lstStyle/>
        <a:p>
          <a:endParaRPr lang="en-US"/>
        </a:p>
      </dgm:t>
    </dgm:pt>
    <dgm:pt modelId="{B6312123-4DAD-4584-9C1D-483CBBB92DE9}" type="pres">
      <dgm:prSet presAssocID="{5FA93BBA-AF55-4121-BC19-B387B38E189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06DA2-A5D8-4CDD-B457-5D1987AF3E5F}" type="pres">
      <dgm:prSet presAssocID="{5FA93BBA-AF55-4121-BC19-B387B38E1897}" presName="invisiNode" presStyleLbl="node1" presStyleIdx="0" presStyleCnt="6"/>
      <dgm:spPr/>
    </dgm:pt>
    <dgm:pt modelId="{ED49A6EC-2FF0-40A4-AB15-3EA94CAAACF0}" type="pres">
      <dgm:prSet presAssocID="{5FA93BBA-AF55-4121-BC19-B387B38E1897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68AC2EF2-0BBA-4832-A9E6-78FA5A7CFC0B}" type="pres">
      <dgm:prSet presAssocID="{EDD3DC5F-1FF8-40D8-A044-45197E7EBFB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7A624B-25A0-4A69-83E7-F2CAF7CBCC06}" type="pres">
      <dgm:prSet presAssocID="{72D3C76A-C179-4B93-A5D3-55D1863BC6E3}" presName="compNode" presStyleCnt="0"/>
      <dgm:spPr/>
    </dgm:pt>
    <dgm:pt modelId="{31574199-FE07-4B8D-B956-7497778DD32F}" type="pres">
      <dgm:prSet presAssocID="{72D3C76A-C179-4B93-A5D3-55D1863BC6E3}" presName="bkgdShape" presStyleLbl="node1" presStyleIdx="1" presStyleCnt="6"/>
      <dgm:spPr/>
      <dgm:t>
        <a:bodyPr/>
        <a:lstStyle/>
        <a:p>
          <a:endParaRPr lang="en-US"/>
        </a:p>
      </dgm:t>
    </dgm:pt>
    <dgm:pt modelId="{E9C507B9-AE43-479A-9012-F5D88E3E3863}" type="pres">
      <dgm:prSet presAssocID="{72D3C76A-C179-4B93-A5D3-55D1863BC6E3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AAC9A-218C-4BE5-97F8-FDBF5E1437AD}" type="pres">
      <dgm:prSet presAssocID="{72D3C76A-C179-4B93-A5D3-55D1863BC6E3}" presName="invisiNode" presStyleLbl="node1" presStyleIdx="1" presStyleCnt="6"/>
      <dgm:spPr/>
    </dgm:pt>
    <dgm:pt modelId="{F9124EA3-0EC8-49A2-8FA9-B64878354869}" type="pres">
      <dgm:prSet presAssocID="{72D3C76A-C179-4B93-A5D3-55D1863BC6E3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58518D16-11B5-4985-9A39-5FBE104ACA39}" type="pres">
      <dgm:prSet presAssocID="{2653E269-8580-4BD0-B792-7C10BE6762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B46C049-1594-4FD4-89F7-D8CB516EE0BE}" type="pres">
      <dgm:prSet presAssocID="{C499D79F-E81A-46C2-9E76-601BD211BB12}" presName="compNode" presStyleCnt="0"/>
      <dgm:spPr/>
    </dgm:pt>
    <dgm:pt modelId="{7D05A503-C5E3-4C4B-A6AB-592F1CC45FAA}" type="pres">
      <dgm:prSet presAssocID="{C499D79F-E81A-46C2-9E76-601BD211BB12}" presName="bkgdShape" presStyleLbl="node1" presStyleIdx="2" presStyleCnt="6"/>
      <dgm:spPr/>
      <dgm:t>
        <a:bodyPr/>
        <a:lstStyle/>
        <a:p>
          <a:endParaRPr lang="en-US"/>
        </a:p>
      </dgm:t>
    </dgm:pt>
    <dgm:pt modelId="{074C4D33-E234-49C0-A6DD-36B7D8A63BA9}" type="pres">
      <dgm:prSet presAssocID="{C499D79F-E81A-46C2-9E76-601BD211BB12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E90B3-7400-48C6-A204-E4DE64B4DAC5}" type="pres">
      <dgm:prSet presAssocID="{C499D79F-E81A-46C2-9E76-601BD211BB12}" presName="invisiNode" presStyleLbl="node1" presStyleIdx="2" presStyleCnt="6"/>
      <dgm:spPr/>
    </dgm:pt>
    <dgm:pt modelId="{B8544E8C-02BD-4092-A347-E35EC4454379}" type="pres">
      <dgm:prSet presAssocID="{C499D79F-E81A-46C2-9E76-601BD211BB12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3F8DB1AA-EE4F-4FB2-9518-DE7B4154AA38}" type="pres">
      <dgm:prSet presAssocID="{F6F6D268-10FF-4A29-8966-8D1A29D8D0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6106EA5-4181-4541-9A78-F3CFA97BB64F}" type="pres">
      <dgm:prSet presAssocID="{D6B00C6B-FB5C-4787-86A7-4262C0F8196B}" presName="compNode" presStyleCnt="0"/>
      <dgm:spPr/>
    </dgm:pt>
    <dgm:pt modelId="{3F15C11F-A440-4FA9-9475-30C9174D1019}" type="pres">
      <dgm:prSet presAssocID="{D6B00C6B-FB5C-4787-86A7-4262C0F8196B}" presName="bkgdShape" presStyleLbl="node1" presStyleIdx="3" presStyleCnt="6"/>
      <dgm:spPr/>
      <dgm:t>
        <a:bodyPr/>
        <a:lstStyle/>
        <a:p>
          <a:endParaRPr lang="en-US"/>
        </a:p>
      </dgm:t>
    </dgm:pt>
    <dgm:pt modelId="{515AACEA-FC8B-45B0-BABD-A0B5C6C6D2A8}" type="pres">
      <dgm:prSet presAssocID="{D6B00C6B-FB5C-4787-86A7-4262C0F8196B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5A0E3-2531-4055-B3D9-431DBB933B30}" type="pres">
      <dgm:prSet presAssocID="{D6B00C6B-FB5C-4787-86A7-4262C0F8196B}" presName="invisiNode" presStyleLbl="node1" presStyleIdx="3" presStyleCnt="6"/>
      <dgm:spPr/>
    </dgm:pt>
    <dgm:pt modelId="{86D1FFC6-3E44-42B6-8E50-C8D3AF9122C5}" type="pres">
      <dgm:prSet presAssocID="{D6B00C6B-FB5C-4787-86A7-4262C0F8196B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6C3865EF-F9D5-486C-A21E-004F4DE6AC39}" type="pres">
      <dgm:prSet presAssocID="{61EAED24-815D-4861-82FF-5EEDC2F459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981C9CD-2E15-419A-88AE-1200F25E381A}" type="pres">
      <dgm:prSet presAssocID="{E4AE640C-889C-4085-8DC9-682DEFD4AF6B}" presName="compNode" presStyleCnt="0"/>
      <dgm:spPr/>
    </dgm:pt>
    <dgm:pt modelId="{F8139DDC-B228-45CF-8BBC-693CC7433F13}" type="pres">
      <dgm:prSet presAssocID="{E4AE640C-889C-4085-8DC9-682DEFD4AF6B}" presName="bkgdShape" presStyleLbl="node1" presStyleIdx="4" presStyleCnt="6"/>
      <dgm:spPr/>
      <dgm:t>
        <a:bodyPr/>
        <a:lstStyle/>
        <a:p>
          <a:endParaRPr lang="en-US"/>
        </a:p>
      </dgm:t>
    </dgm:pt>
    <dgm:pt modelId="{ED07D512-68C9-4D91-9012-16AB311600D1}" type="pres">
      <dgm:prSet presAssocID="{E4AE640C-889C-4085-8DC9-682DEFD4AF6B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B1A61B-2EEB-4516-AC72-97025D96E609}" type="pres">
      <dgm:prSet presAssocID="{E4AE640C-889C-4085-8DC9-682DEFD4AF6B}" presName="invisiNode" presStyleLbl="node1" presStyleIdx="4" presStyleCnt="6"/>
      <dgm:spPr/>
    </dgm:pt>
    <dgm:pt modelId="{CF9C996F-029E-4887-9AAC-B5FC12F3DDAE}" type="pres">
      <dgm:prSet presAssocID="{E4AE640C-889C-4085-8DC9-682DEFD4AF6B}" presName="imagNode" presStyleLbl="fgImgPlace1" presStyleIdx="4" presStyleCnt="6" custLinFactNeighborX="0" custLinFactNeighborY="-75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FF8A4F-846C-42A6-AF2C-59C7F1CF552F}" type="pres">
      <dgm:prSet presAssocID="{995C8318-CC62-4410-8030-606FB2FDA67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69D0A0F-D20E-48DF-8743-26D447A99653}" type="pres">
      <dgm:prSet presAssocID="{A2BDB14A-5E3A-4183-A6CB-3687C2ADE460}" presName="compNode" presStyleCnt="0"/>
      <dgm:spPr/>
    </dgm:pt>
    <dgm:pt modelId="{78E13CFF-3E27-49C3-AE8C-92602BFF621E}" type="pres">
      <dgm:prSet presAssocID="{A2BDB14A-5E3A-4183-A6CB-3687C2ADE460}" presName="bkgdShape" presStyleLbl="node1" presStyleIdx="5" presStyleCnt="6"/>
      <dgm:spPr/>
      <dgm:t>
        <a:bodyPr/>
        <a:lstStyle/>
        <a:p>
          <a:endParaRPr lang="en-US"/>
        </a:p>
      </dgm:t>
    </dgm:pt>
    <dgm:pt modelId="{9CF93D73-F9F2-40A9-97D4-91F56D6AFD17}" type="pres">
      <dgm:prSet presAssocID="{A2BDB14A-5E3A-4183-A6CB-3687C2ADE460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53679-4300-4214-8471-7DCC82BAA589}" type="pres">
      <dgm:prSet presAssocID="{A2BDB14A-5E3A-4183-A6CB-3687C2ADE460}" presName="invisiNode" presStyleLbl="node1" presStyleIdx="5" presStyleCnt="6"/>
      <dgm:spPr/>
    </dgm:pt>
    <dgm:pt modelId="{50B642E5-E222-430D-9C57-BFF0F3A3BF9D}" type="pres">
      <dgm:prSet presAssocID="{A2BDB14A-5E3A-4183-A6CB-3687C2ADE460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</dgm:ptLst>
  <dgm:cxnLst>
    <dgm:cxn modelId="{CD2795BD-8AD9-4572-BA80-6139676B312D}" type="presOf" srcId="{D6B00C6B-FB5C-4787-86A7-4262C0F8196B}" destId="{3F15C11F-A440-4FA9-9475-30C9174D1019}" srcOrd="0" destOrd="0" presId="urn:microsoft.com/office/officeart/2005/8/layout/hList7"/>
    <dgm:cxn modelId="{31286B24-B374-4FCF-A429-AF3E0FD4891D}" type="presOf" srcId="{5FA93BBA-AF55-4121-BC19-B387B38E1897}" destId="{2FA02514-8121-4F02-97DC-1353264A1B33}" srcOrd="0" destOrd="0" presId="urn:microsoft.com/office/officeart/2005/8/layout/hList7"/>
    <dgm:cxn modelId="{93CC433B-78B4-4196-A580-905F8BA016C9}" srcId="{047798E4-E203-460C-8123-91A62E76AADB}" destId="{72D3C76A-C179-4B93-A5D3-55D1863BC6E3}" srcOrd="1" destOrd="0" parTransId="{C83BF1C3-7CA2-4A44-B304-178360DC3F39}" sibTransId="{2653E269-8580-4BD0-B792-7C10BE676225}"/>
    <dgm:cxn modelId="{9D0893BC-1FBB-437C-AD8F-7613D2877DD1}" type="presOf" srcId="{61EAED24-815D-4861-82FF-5EEDC2F45909}" destId="{6C3865EF-F9D5-486C-A21E-004F4DE6AC39}" srcOrd="0" destOrd="0" presId="urn:microsoft.com/office/officeart/2005/8/layout/hList7"/>
    <dgm:cxn modelId="{BAF050C2-B382-4CBD-B020-22D248B23558}" type="presOf" srcId="{A2BDB14A-5E3A-4183-A6CB-3687C2ADE460}" destId="{9CF93D73-F9F2-40A9-97D4-91F56D6AFD17}" srcOrd="1" destOrd="0" presId="urn:microsoft.com/office/officeart/2005/8/layout/hList7"/>
    <dgm:cxn modelId="{5FDEB7B3-9DA0-4BFA-AFD1-ACF19C4C86F1}" type="presOf" srcId="{047798E4-E203-460C-8123-91A62E76AADB}" destId="{B97452F9-F4A1-40C7-BDD5-1E762EDB422D}" srcOrd="0" destOrd="0" presId="urn:microsoft.com/office/officeart/2005/8/layout/hList7"/>
    <dgm:cxn modelId="{F6018773-C9E5-48D4-A68A-A95C687B742A}" srcId="{047798E4-E203-460C-8123-91A62E76AADB}" destId="{D6B00C6B-FB5C-4787-86A7-4262C0F8196B}" srcOrd="3" destOrd="0" parTransId="{00C5F0FA-5574-4045-8D4A-6729B5A08160}" sibTransId="{61EAED24-815D-4861-82FF-5EEDC2F45909}"/>
    <dgm:cxn modelId="{53F10902-A795-40E5-8425-FC8152458643}" srcId="{047798E4-E203-460C-8123-91A62E76AADB}" destId="{5FA93BBA-AF55-4121-BC19-B387B38E1897}" srcOrd="0" destOrd="0" parTransId="{0410C596-ABD9-4C1F-B401-6CF707F071E3}" sibTransId="{EDD3DC5F-1FF8-40D8-A044-45197E7EBFB6}"/>
    <dgm:cxn modelId="{AF0BB990-3716-48E2-9A83-66F9523F47DF}" type="presOf" srcId="{72D3C76A-C179-4B93-A5D3-55D1863BC6E3}" destId="{31574199-FE07-4B8D-B956-7497778DD32F}" srcOrd="0" destOrd="0" presId="urn:microsoft.com/office/officeart/2005/8/layout/hList7"/>
    <dgm:cxn modelId="{65A0E263-A629-4BD6-8371-1B77A2944FDF}" type="presOf" srcId="{72D3C76A-C179-4B93-A5D3-55D1863BC6E3}" destId="{E9C507B9-AE43-479A-9012-F5D88E3E3863}" srcOrd="1" destOrd="0" presId="urn:microsoft.com/office/officeart/2005/8/layout/hList7"/>
    <dgm:cxn modelId="{67F6C5C1-23C7-499D-AA72-FDE7703E411D}" type="presOf" srcId="{E4AE640C-889C-4085-8DC9-682DEFD4AF6B}" destId="{ED07D512-68C9-4D91-9012-16AB311600D1}" srcOrd="1" destOrd="0" presId="urn:microsoft.com/office/officeart/2005/8/layout/hList7"/>
    <dgm:cxn modelId="{38ABE117-74C6-4C82-BCFE-E72C7F4BF328}" srcId="{047798E4-E203-460C-8123-91A62E76AADB}" destId="{A2BDB14A-5E3A-4183-A6CB-3687C2ADE460}" srcOrd="5" destOrd="0" parTransId="{B1539631-CDE2-48F2-8207-1A4AE44AAEF4}" sibTransId="{1D0B04CA-7E75-4654-8FB6-ABCAC4C1AD2A}"/>
    <dgm:cxn modelId="{D7792A1E-A893-488E-BF95-6CB8474A9EDA}" type="presOf" srcId="{5FA93BBA-AF55-4121-BC19-B387B38E1897}" destId="{B6312123-4DAD-4584-9C1D-483CBBB92DE9}" srcOrd="1" destOrd="0" presId="urn:microsoft.com/office/officeart/2005/8/layout/hList7"/>
    <dgm:cxn modelId="{DD40924B-9BC1-47B0-BC29-E3D2EC04B7E3}" srcId="{047798E4-E203-460C-8123-91A62E76AADB}" destId="{C499D79F-E81A-46C2-9E76-601BD211BB12}" srcOrd="2" destOrd="0" parTransId="{05125213-1ED4-4757-A999-A7E34091C1C4}" sibTransId="{F6F6D268-10FF-4A29-8966-8D1A29D8D0FE}"/>
    <dgm:cxn modelId="{80F7B35E-97DC-4B8A-850E-A3932C642684}" type="presOf" srcId="{A2BDB14A-5E3A-4183-A6CB-3687C2ADE460}" destId="{78E13CFF-3E27-49C3-AE8C-92602BFF621E}" srcOrd="0" destOrd="0" presId="urn:microsoft.com/office/officeart/2005/8/layout/hList7"/>
    <dgm:cxn modelId="{D34402E9-BADA-4A17-930A-44B50ADCB272}" type="presOf" srcId="{D6B00C6B-FB5C-4787-86A7-4262C0F8196B}" destId="{515AACEA-FC8B-45B0-BABD-A0B5C6C6D2A8}" srcOrd="1" destOrd="0" presId="urn:microsoft.com/office/officeart/2005/8/layout/hList7"/>
    <dgm:cxn modelId="{942B6803-EE08-474A-9D92-B181AC5E6AE3}" type="presOf" srcId="{995C8318-CC62-4410-8030-606FB2FDA67D}" destId="{A2FF8A4F-846C-42A6-AF2C-59C7F1CF552F}" srcOrd="0" destOrd="0" presId="urn:microsoft.com/office/officeart/2005/8/layout/hList7"/>
    <dgm:cxn modelId="{F003A030-D228-445D-B0B7-B53A7C1D5340}" type="presOf" srcId="{C499D79F-E81A-46C2-9E76-601BD211BB12}" destId="{074C4D33-E234-49C0-A6DD-36B7D8A63BA9}" srcOrd="1" destOrd="0" presId="urn:microsoft.com/office/officeart/2005/8/layout/hList7"/>
    <dgm:cxn modelId="{CF661CF2-5E1F-4918-9AC7-A3735520BEFC}" type="presOf" srcId="{EDD3DC5F-1FF8-40D8-A044-45197E7EBFB6}" destId="{68AC2EF2-0BBA-4832-A9E6-78FA5A7CFC0B}" srcOrd="0" destOrd="0" presId="urn:microsoft.com/office/officeart/2005/8/layout/hList7"/>
    <dgm:cxn modelId="{9D3D409F-C9AC-41B2-BCCB-8D0416E14E23}" type="presOf" srcId="{C499D79F-E81A-46C2-9E76-601BD211BB12}" destId="{7D05A503-C5E3-4C4B-A6AB-592F1CC45FAA}" srcOrd="0" destOrd="0" presId="urn:microsoft.com/office/officeart/2005/8/layout/hList7"/>
    <dgm:cxn modelId="{9013E533-9649-4243-9E15-F1CE24E83B4A}" type="presOf" srcId="{2653E269-8580-4BD0-B792-7C10BE676225}" destId="{58518D16-11B5-4985-9A39-5FBE104ACA39}" srcOrd="0" destOrd="0" presId="urn:microsoft.com/office/officeart/2005/8/layout/hList7"/>
    <dgm:cxn modelId="{55F2C586-60DD-4310-8169-9790F923F9D6}" type="presOf" srcId="{F6F6D268-10FF-4A29-8966-8D1A29D8D0FE}" destId="{3F8DB1AA-EE4F-4FB2-9518-DE7B4154AA38}" srcOrd="0" destOrd="0" presId="urn:microsoft.com/office/officeart/2005/8/layout/hList7"/>
    <dgm:cxn modelId="{F62746D0-9425-4906-B941-1D846B4260C4}" type="presOf" srcId="{E4AE640C-889C-4085-8DC9-682DEFD4AF6B}" destId="{F8139DDC-B228-45CF-8BBC-693CC7433F13}" srcOrd="0" destOrd="0" presId="urn:microsoft.com/office/officeart/2005/8/layout/hList7"/>
    <dgm:cxn modelId="{8CB1B759-1889-4DF6-B41B-62D82E2B2EAC}" srcId="{047798E4-E203-460C-8123-91A62E76AADB}" destId="{E4AE640C-889C-4085-8DC9-682DEFD4AF6B}" srcOrd="4" destOrd="0" parTransId="{BE310FDD-E274-48A1-836A-05AB31A6116E}" sibTransId="{995C8318-CC62-4410-8030-606FB2FDA67D}"/>
    <dgm:cxn modelId="{E3077122-CF1F-479F-9AA5-D89F8836839E}" type="presParOf" srcId="{B97452F9-F4A1-40C7-BDD5-1E762EDB422D}" destId="{E007BB65-0492-4717-BE70-8E084087BD57}" srcOrd="0" destOrd="0" presId="urn:microsoft.com/office/officeart/2005/8/layout/hList7"/>
    <dgm:cxn modelId="{DD0E84FF-8C0F-4D96-A2D2-0142EA64131A}" type="presParOf" srcId="{B97452F9-F4A1-40C7-BDD5-1E762EDB422D}" destId="{8EEEC463-96C7-4F01-9FA8-1F068834DD0A}" srcOrd="1" destOrd="0" presId="urn:microsoft.com/office/officeart/2005/8/layout/hList7"/>
    <dgm:cxn modelId="{848E5545-A7B3-4219-8811-565CC3BF0058}" type="presParOf" srcId="{8EEEC463-96C7-4F01-9FA8-1F068834DD0A}" destId="{FE2ED16D-554B-42CC-9905-37FC90D60503}" srcOrd="0" destOrd="0" presId="urn:microsoft.com/office/officeart/2005/8/layout/hList7"/>
    <dgm:cxn modelId="{CCCDF7FC-F3B8-424C-B876-3A0FEA5E2BF1}" type="presParOf" srcId="{FE2ED16D-554B-42CC-9905-37FC90D60503}" destId="{2FA02514-8121-4F02-97DC-1353264A1B33}" srcOrd="0" destOrd="0" presId="urn:microsoft.com/office/officeart/2005/8/layout/hList7"/>
    <dgm:cxn modelId="{5E3A39D5-0786-4E12-A0AE-1B8997864A54}" type="presParOf" srcId="{FE2ED16D-554B-42CC-9905-37FC90D60503}" destId="{B6312123-4DAD-4584-9C1D-483CBBB92DE9}" srcOrd="1" destOrd="0" presId="urn:microsoft.com/office/officeart/2005/8/layout/hList7"/>
    <dgm:cxn modelId="{B1E30285-FE88-468D-9BAA-96CCD94A3ABF}" type="presParOf" srcId="{FE2ED16D-554B-42CC-9905-37FC90D60503}" destId="{53306DA2-A5D8-4CDD-B457-5D1987AF3E5F}" srcOrd="2" destOrd="0" presId="urn:microsoft.com/office/officeart/2005/8/layout/hList7"/>
    <dgm:cxn modelId="{D5440859-5A60-413E-AC33-9E9E1F5D7C5F}" type="presParOf" srcId="{FE2ED16D-554B-42CC-9905-37FC90D60503}" destId="{ED49A6EC-2FF0-40A4-AB15-3EA94CAAACF0}" srcOrd="3" destOrd="0" presId="urn:microsoft.com/office/officeart/2005/8/layout/hList7"/>
    <dgm:cxn modelId="{931A5C98-6123-4FFB-A163-BF8BCB7F98B8}" type="presParOf" srcId="{8EEEC463-96C7-4F01-9FA8-1F068834DD0A}" destId="{68AC2EF2-0BBA-4832-A9E6-78FA5A7CFC0B}" srcOrd="1" destOrd="0" presId="urn:microsoft.com/office/officeart/2005/8/layout/hList7"/>
    <dgm:cxn modelId="{D0513C61-2BEF-4F3E-8EE5-034BE7FB4E60}" type="presParOf" srcId="{8EEEC463-96C7-4F01-9FA8-1F068834DD0A}" destId="{F07A624B-25A0-4A69-83E7-F2CAF7CBCC06}" srcOrd="2" destOrd="0" presId="urn:microsoft.com/office/officeart/2005/8/layout/hList7"/>
    <dgm:cxn modelId="{A16F3063-928C-4171-877E-502144BEF26A}" type="presParOf" srcId="{F07A624B-25A0-4A69-83E7-F2CAF7CBCC06}" destId="{31574199-FE07-4B8D-B956-7497778DD32F}" srcOrd="0" destOrd="0" presId="urn:microsoft.com/office/officeart/2005/8/layout/hList7"/>
    <dgm:cxn modelId="{9381073A-EED4-4D9C-AFEF-BBBAF0FD02CE}" type="presParOf" srcId="{F07A624B-25A0-4A69-83E7-F2CAF7CBCC06}" destId="{E9C507B9-AE43-479A-9012-F5D88E3E3863}" srcOrd="1" destOrd="0" presId="urn:microsoft.com/office/officeart/2005/8/layout/hList7"/>
    <dgm:cxn modelId="{98E32783-8B42-4E81-B34E-D66D9E93B07A}" type="presParOf" srcId="{F07A624B-25A0-4A69-83E7-F2CAF7CBCC06}" destId="{1E0AAC9A-218C-4BE5-97F8-FDBF5E1437AD}" srcOrd="2" destOrd="0" presId="urn:microsoft.com/office/officeart/2005/8/layout/hList7"/>
    <dgm:cxn modelId="{5710AFA9-3F2B-4C67-9E97-6BC8BB5EE8C2}" type="presParOf" srcId="{F07A624B-25A0-4A69-83E7-F2CAF7CBCC06}" destId="{F9124EA3-0EC8-49A2-8FA9-B64878354869}" srcOrd="3" destOrd="0" presId="urn:microsoft.com/office/officeart/2005/8/layout/hList7"/>
    <dgm:cxn modelId="{299E3F91-A4A8-4273-8038-057A07E49FDF}" type="presParOf" srcId="{8EEEC463-96C7-4F01-9FA8-1F068834DD0A}" destId="{58518D16-11B5-4985-9A39-5FBE104ACA39}" srcOrd="3" destOrd="0" presId="urn:microsoft.com/office/officeart/2005/8/layout/hList7"/>
    <dgm:cxn modelId="{26520D48-9CF5-47E5-80C3-5661A00D553E}" type="presParOf" srcId="{8EEEC463-96C7-4F01-9FA8-1F068834DD0A}" destId="{DB46C049-1594-4FD4-89F7-D8CB516EE0BE}" srcOrd="4" destOrd="0" presId="urn:microsoft.com/office/officeart/2005/8/layout/hList7"/>
    <dgm:cxn modelId="{06D3C888-6D5C-4632-A419-9CD950395375}" type="presParOf" srcId="{DB46C049-1594-4FD4-89F7-D8CB516EE0BE}" destId="{7D05A503-C5E3-4C4B-A6AB-592F1CC45FAA}" srcOrd="0" destOrd="0" presId="urn:microsoft.com/office/officeart/2005/8/layout/hList7"/>
    <dgm:cxn modelId="{BC1AB13D-11E8-4E2A-8BF8-91E5CC5B94A1}" type="presParOf" srcId="{DB46C049-1594-4FD4-89F7-D8CB516EE0BE}" destId="{074C4D33-E234-49C0-A6DD-36B7D8A63BA9}" srcOrd="1" destOrd="0" presId="urn:microsoft.com/office/officeart/2005/8/layout/hList7"/>
    <dgm:cxn modelId="{ED3BFCAE-9624-4D7A-9EB6-E7546A3E337D}" type="presParOf" srcId="{DB46C049-1594-4FD4-89F7-D8CB516EE0BE}" destId="{315E90B3-7400-48C6-A204-E4DE64B4DAC5}" srcOrd="2" destOrd="0" presId="urn:microsoft.com/office/officeart/2005/8/layout/hList7"/>
    <dgm:cxn modelId="{BF71771E-CF44-4084-9347-6A8F9218A188}" type="presParOf" srcId="{DB46C049-1594-4FD4-89F7-D8CB516EE0BE}" destId="{B8544E8C-02BD-4092-A347-E35EC4454379}" srcOrd="3" destOrd="0" presId="urn:microsoft.com/office/officeart/2005/8/layout/hList7"/>
    <dgm:cxn modelId="{DB516B32-0F07-413A-841B-E63A1C4572A2}" type="presParOf" srcId="{8EEEC463-96C7-4F01-9FA8-1F068834DD0A}" destId="{3F8DB1AA-EE4F-4FB2-9518-DE7B4154AA38}" srcOrd="5" destOrd="0" presId="urn:microsoft.com/office/officeart/2005/8/layout/hList7"/>
    <dgm:cxn modelId="{41FF5320-E797-4863-90D1-B86D24F63095}" type="presParOf" srcId="{8EEEC463-96C7-4F01-9FA8-1F068834DD0A}" destId="{46106EA5-4181-4541-9A78-F3CFA97BB64F}" srcOrd="6" destOrd="0" presId="urn:microsoft.com/office/officeart/2005/8/layout/hList7"/>
    <dgm:cxn modelId="{C2C790E7-27FB-4469-A6D6-3356190F788F}" type="presParOf" srcId="{46106EA5-4181-4541-9A78-F3CFA97BB64F}" destId="{3F15C11F-A440-4FA9-9475-30C9174D1019}" srcOrd="0" destOrd="0" presId="urn:microsoft.com/office/officeart/2005/8/layout/hList7"/>
    <dgm:cxn modelId="{5056FDBB-E7DA-409A-BA6B-E2CE0C4DD623}" type="presParOf" srcId="{46106EA5-4181-4541-9A78-F3CFA97BB64F}" destId="{515AACEA-FC8B-45B0-BABD-A0B5C6C6D2A8}" srcOrd="1" destOrd="0" presId="urn:microsoft.com/office/officeart/2005/8/layout/hList7"/>
    <dgm:cxn modelId="{CC843AB2-88BB-4B27-A221-57985E0C932E}" type="presParOf" srcId="{46106EA5-4181-4541-9A78-F3CFA97BB64F}" destId="{D375A0E3-2531-4055-B3D9-431DBB933B30}" srcOrd="2" destOrd="0" presId="urn:microsoft.com/office/officeart/2005/8/layout/hList7"/>
    <dgm:cxn modelId="{400514B3-D078-452A-B5B6-90033896616C}" type="presParOf" srcId="{46106EA5-4181-4541-9A78-F3CFA97BB64F}" destId="{86D1FFC6-3E44-42B6-8E50-C8D3AF9122C5}" srcOrd="3" destOrd="0" presId="urn:microsoft.com/office/officeart/2005/8/layout/hList7"/>
    <dgm:cxn modelId="{BABB4134-A529-47F0-B898-8D916DA23915}" type="presParOf" srcId="{8EEEC463-96C7-4F01-9FA8-1F068834DD0A}" destId="{6C3865EF-F9D5-486C-A21E-004F4DE6AC39}" srcOrd="7" destOrd="0" presId="urn:microsoft.com/office/officeart/2005/8/layout/hList7"/>
    <dgm:cxn modelId="{0AFA9D06-1DBE-4BAC-88C5-B6D79C5816F1}" type="presParOf" srcId="{8EEEC463-96C7-4F01-9FA8-1F068834DD0A}" destId="{8981C9CD-2E15-419A-88AE-1200F25E381A}" srcOrd="8" destOrd="0" presId="urn:microsoft.com/office/officeart/2005/8/layout/hList7"/>
    <dgm:cxn modelId="{422F9436-CCA0-4E69-9163-FEAD38C42697}" type="presParOf" srcId="{8981C9CD-2E15-419A-88AE-1200F25E381A}" destId="{F8139DDC-B228-45CF-8BBC-693CC7433F13}" srcOrd="0" destOrd="0" presId="urn:microsoft.com/office/officeart/2005/8/layout/hList7"/>
    <dgm:cxn modelId="{8D475B63-8FFC-4F1D-BAB5-447328E405D8}" type="presParOf" srcId="{8981C9CD-2E15-419A-88AE-1200F25E381A}" destId="{ED07D512-68C9-4D91-9012-16AB311600D1}" srcOrd="1" destOrd="0" presId="urn:microsoft.com/office/officeart/2005/8/layout/hList7"/>
    <dgm:cxn modelId="{90D2AD05-D405-4FC3-88AF-6A07DC5EDA38}" type="presParOf" srcId="{8981C9CD-2E15-419A-88AE-1200F25E381A}" destId="{6BB1A61B-2EEB-4516-AC72-97025D96E609}" srcOrd="2" destOrd="0" presId="urn:microsoft.com/office/officeart/2005/8/layout/hList7"/>
    <dgm:cxn modelId="{679D3AA9-B15B-48E9-8717-DA3B9248DD3A}" type="presParOf" srcId="{8981C9CD-2E15-419A-88AE-1200F25E381A}" destId="{CF9C996F-029E-4887-9AAC-B5FC12F3DDAE}" srcOrd="3" destOrd="0" presId="urn:microsoft.com/office/officeart/2005/8/layout/hList7"/>
    <dgm:cxn modelId="{E4983AAD-FB5A-4A99-B2DA-FA3D7B349A82}" type="presParOf" srcId="{8EEEC463-96C7-4F01-9FA8-1F068834DD0A}" destId="{A2FF8A4F-846C-42A6-AF2C-59C7F1CF552F}" srcOrd="9" destOrd="0" presId="urn:microsoft.com/office/officeart/2005/8/layout/hList7"/>
    <dgm:cxn modelId="{E315E8BA-2ACD-42EB-B523-7560D459292B}" type="presParOf" srcId="{8EEEC463-96C7-4F01-9FA8-1F068834DD0A}" destId="{E69D0A0F-D20E-48DF-8743-26D447A99653}" srcOrd="10" destOrd="0" presId="urn:microsoft.com/office/officeart/2005/8/layout/hList7"/>
    <dgm:cxn modelId="{BD71F7C4-9C57-4197-8E09-8FC4ED76670A}" type="presParOf" srcId="{E69D0A0F-D20E-48DF-8743-26D447A99653}" destId="{78E13CFF-3E27-49C3-AE8C-92602BFF621E}" srcOrd="0" destOrd="0" presId="urn:microsoft.com/office/officeart/2005/8/layout/hList7"/>
    <dgm:cxn modelId="{69D3C7D9-6AB4-4E25-AD9E-D46D010216A8}" type="presParOf" srcId="{E69D0A0F-D20E-48DF-8743-26D447A99653}" destId="{9CF93D73-F9F2-40A9-97D4-91F56D6AFD17}" srcOrd="1" destOrd="0" presId="urn:microsoft.com/office/officeart/2005/8/layout/hList7"/>
    <dgm:cxn modelId="{CEEF818D-0254-48C2-A7D8-2F3ED40822EC}" type="presParOf" srcId="{E69D0A0F-D20E-48DF-8743-26D447A99653}" destId="{7C853679-4300-4214-8471-7DCC82BAA589}" srcOrd="2" destOrd="0" presId="urn:microsoft.com/office/officeart/2005/8/layout/hList7"/>
    <dgm:cxn modelId="{243BF3F1-2B57-47D9-B171-75668BA8D330}" type="presParOf" srcId="{E69D0A0F-D20E-48DF-8743-26D447A99653}" destId="{50B642E5-E222-430D-9C57-BFF0F3A3BF9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20A7F-5BF8-4214-AC86-E82FBA85E69A}">
      <dsp:nvSpPr>
        <dsp:cNvPr id="0" name=""/>
        <dsp:cNvSpPr/>
      </dsp:nvSpPr>
      <dsp:spPr>
        <a:xfrm>
          <a:off x="0" y="0"/>
          <a:ext cx="3198943" cy="22888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310E0-47BC-40BF-AE36-43CD70548A2F}">
      <dsp:nvSpPr>
        <dsp:cNvPr id="0" name=""/>
        <dsp:cNvSpPr/>
      </dsp:nvSpPr>
      <dsp:spPr>
        <a:xfrm>
          <a:off x="0" y="0"/>
          <a:ext cx="228" cy="4577799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DCF9D-F3DF-4207-A0B6-91C0C2533440}">
      <dsp:nvSpPr>
        <dsp:cNvPr id="0" name=""/>
        <dsp:cNvSpPr/>
      </dsp:nvSpPr>
      <dsp:spPr>
        <a:xfrm>
          <a:off x="632607" y="2291137"/>
          <a:ext cx="2288899" cy="228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Starches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Bread         Peas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Pasta         </a:t>
          </a:r>
          <a:r>
            <a:rPr lang="en-US" sz="1400" kern="1200" dirty="0" smtClean="0">
              <a:solidFill>
                <a:srgbClr val="FF0000"/>
              </a:solidFill>
            </a:rPr>
            <a:t>Grains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Rice           </a:t>
          </a:r>
          <a:r>
            <a:rPr lang="en-US" sz="1400" kern="1200" dirty="0" smtClean="0">
              <a:solidFill>
                <a:srgbClr val="C00000"/>
              </a:solidFill>
            </a:rPr>
            <a:t>Beans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Potato        </a:t>
          </a:r>
          <a:r>
            <a:rPr lang="en-US" sz="1400" kern="1200" dirty="0" smtClean="0">
              <a:solidFill>
                <a:srgbClr val="C00000"/>
              </a:solidFill>
            </a:rPr>
            <a:t>Legumes</a:t>
          </a:r>
        </a:p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Corn</a:t>
          </a:r>
          <a:endParaRPr lang="en-US" sz="1400" kern="1200" dirty="0"/>
        </a:p>
      </dsp:txBody>
      <dsp:txXfrm>
        <a:off x="632607" y="2291137"/>
        <a:ext cx="2288899" cy="2288899"/>
      </dsp:txXfrm>
    </dsp:sp>
    <dsp:sp modelId="{AECCDD60-DAFC-4497-A480-9787DFD4D50E}">
      <dsp:nvSpPr>
        <dsp:cNvPr id="0" name=""/>
        <dsp:cNvSpPr/>
      </dsp:nvSpPr>
      <dsp:spPr>
        <a:xfrm>
          <a:off x="3294456" y="0"/>
          <a:ext cx="1275466" cy="92750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7B110-BF3C-48AB-AB32-E58BBED7AF69}">
      <dsp:nvSpPr>
        <dsp:cNvPr id="0" name=""/>
        <dsp:cNvSpPr/>
      </dsp:nvSpPr>
      <dsp:spPr>
        <a:xfrm>
          <a:off x="3221323" y="4474"/>
          <a:ext cx="228" cy="4577799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3E923-AB5E-4594-8D56-AA32EBCF625B}">
      <dsp:nvSpPr>
        <dsp:cNvPr id="0" name=""/>
        <dsp:cNvSpPr/>
      </dsp:nvSpPr>
      <dsp:spPr>
        <a:xfrm>
          <a:off x="3450032" y="2301568"/>
          <a:ext cx="2132842" cy="2280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Sugars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Candy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Pastry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Fruit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Milk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Frozen treats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Sugary Beverages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3450032" y="2301568"/>
        <a:ext cx="2132842" cy="2280705"/>
      </dsp:txXfrm>
    </dsp:sp>
    <dsp:sp modelId="{A1085ABE-40D3-4D05-A59B-8CD4DEBF45F9}">
      <dsp:nvSpPr>
        <dsp:cNvPr id="0" name=""/>
        <dsp:cNvSpPr/>
      </dsp:nvSpPr>
      <dsp:spPr>
        <a:xfrm>
          <a:off x="5727632" y="0"/>
          <a:ext cx="2555419" cy="223300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46ED1-3902-4A15-BF92-3D8642B4B421}">
      <dsp:nvSpPr>
        <dsp:cNvPr id="0" name=""/>
        <dsp:cNvSpPr/>
      </dsp:nvSpPr>
      <dsp:spPr>
        <a:xfrm>
          <a:off x="5724770" y="4474"/>
          <a:ext cx="228" cy="4577799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FC504-AE5A-4835-B1CB-0AD29A655C83}">
      <dsp:nvSpPr>
        <dsp:cNvPr id="0" name=""/>
        <dsp:cNvSpPr/>
      </dsp:nvSpPr>
      <dsp:spPr>
        <a:xfrm>
          <a:off x="5722322" y="2291137"/>
          <a:ext cx="2288899" cy="2288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 Fiber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Whole grains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Whole fruits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Vegetables 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Nuts/seeds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Legumes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C00000"/>
              </a:solidFill>
            </a:rPr>
            <a:t>Lentils </a:t>
          </a:r>
          <a:endParaRPr lang="en-US" sz="1400" kern="1200" dirty="0">
            <a:solidFill>
              <a:srgbClr val="C00000"/>
            </a:solidFill>
          </a:endParaRPr>
        </a:p>
      </dsp:txBody>
      <dsp:txXfrm>
        <a:off x="5722322" y="2291137"/>
        <a:ext cx="2288899" cy="2288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02514-8121-4F02-97DC-1353264A1B33}">
      <dsp:nvSpPr>
        <dsp:cNvPr id="0" name=""/>
        <dsp:cNvSpPr/>
      </dsp:nvSpPr>
      <dsp:spPr>
        <a:xfrm>
          <a:off x="102" y="0"/>
          <a:ext cx="1361501" cy="396027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Achieve and maintain a healthy weight</a:t>
          </a:r>
          <a:endParaRPr lang="en-US" sz="1400" kern="1200"/>
        </a:p>
      </dsp:txBody>
      <dsp:txXfrm>
        <a:off x="102" y="1584110"/>
        <a:ext cx="1361501" cy="1584110"/>
      </dsp:txXfrm>
    </dsp:sp>
    <dsp:sp modelId="{ED49A6EC-2FF0-40A4-AB15-3EA94CAAACF0}">
      <dsp:nvSpPr>
        <dsp:cNvPr id="0" name=""/>
        <dsp:cNvSpPr/>
      </dsp:nvSpPr>
      <dsp:spPr>
        <a:xfrm>
          <a:off x="40947" y="237616"/>
          <a:ext cx="1279811" cy="13187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574199-FE07-4B8D-B956-7497778DD32F}">
      <dsp:nvSpPr>
        <dsp:cNvPr id="0" name=""/>
        <dsp:cNvSpPr/>
      </dsp:nvSpPr>
      <dsp:spPr>
        <a:xfrm>
          <a:off x="1402448" y="0"/>
          <a:ext cx="1361501" cy="396027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57660"/>
            <a:satOff val="-13669"/>
            <a:lumOff val="77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Add more movement and activity to your day </a:t>
          </a:r>
          <a:endParaRPr lang="en-US" sz="1400" kern="1200" dirty="0"/>
        </a:p>
      </dsp:txBody>
      <dsp:txXfrm>
        <a:off x="1402448" y="1584110"/>
        <a:ext cx="1361501" cy="1584110"/>
      </dsp:txXfrm>
    </dsp:sp>
    <dsp:sp modelId="{F9124EA3-0EC8-49A2-8FA9-B64878354869}">
      <dsp:nvSpPr>
        <dsp:cNvPr id="0" name=""/>
        <dsp:cNvSpPr/>
      </dsp:nvSpPr>
      <dsp:spPr>
        <a:xfrm>
          <a:off x="1443293" y="237616"/>
          <a:ext cx="1279811" cy="13187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5A503-C5E3-4C4B-A6AB-592F1CC45FAA}">
      <dsp:nvSpPr>
        <dsp:cNvPr id="0" name=""/>
        <dsp:cNvSpPr/>
      </dsp:nvSpPr>
      <dsp:spPr>
        <a:xfrm>
          <a:off x="2804795" y="0"/>
          <a:ext cx="1361501" cy="396027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15320"/>
            <a:satOff val="-27338"/>
            <a:lumOff val="15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Eat a well-balanced diet </a:t>
          </a:r>
          <a:endParaRPr lang="en-US" sz="1400" kern="1200"/>
        </a:p>
      </dsp:txBody>
      <dsp:txXfrm>
        <a:off x="2804795" y="1584110"/>
        <a:ext cx="1361501" cy="1584110"/>
      </dsp:txXfrm>
    </dsp:sp>
    <dsp:sp modelId="{B8544E8C-02BD-4092-A347-E35EC4454379}">
      <dsp:nvSpPr>
        <dsp:cNvPr id="0" name=""/>
        <dsp:cNvSpPr/>
      </dsp:nvSpPr>
      <dsp:spPr>
        <a:xfrm>
          <a:off x="2845640" y="237616"/>
          <a:ext cx="1279811" cy="13187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5C11F-A440-4FA9-9475-30C9174D1019}">
      <dsp:nvSpPr>
        <dsp:cNvPr id="0" name=""/>
        <dsp:cNvSpPr/>
      </dsp:nvSpPr>
      <dsp:spPr>
        <a:xfrm>
          <a:off x="4207141" y="0"/>
          <a:ext cx="1361501" cy="396027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472980"/>
            <a:satOff val="-41008"/>
            <a:lumOff val="232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Avoid large quantities of sugar, processed carbohydrates</a:t>
          </a:r>
          <a:endParaRPr lang="en-US" sz="1400" kern="1200" dirty="0"/>
        </a:p>
      </dsp:txBody>
      <dsp:txXfrm>
        <a:off x="4207141" y="1584110"/>
        <a:ext cx="1361501" cy="1584110"/>
      </dsp:txXfrm>
    </dsp:sp>
    <dsp:sp modelId="{86D1FFC6-3E44-42B6-8E50-C8D3AF9122C5}">
      <dsp:nvSpPr>
        <dsp:cNvPr id="0" name=""/>
        <dsp:cNvSpPr/>
      </dsp:nvSpPr>
      <dsp:spPr>
        <a:xfrm>
          <a:off x="4247986" y="237616"/>
          <a:ext cx="1279811" cy="131877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139DDC-B228-45CF-8BBC-693CC7433F13}">
      <dsp:nvSpPr>
        <dsp:cNvPr id="0" name=""/>
        <dsp:cNvSpPr/>
      </dsp:nvSpPr>
      <dsp:spPr>
        <a:xfrm>
          <a:off x="5609487" y="0"/>
          <a:ext cx="1361501" cy="396027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630639"/>
            <a:satOff val="-54677"/>
            <a:lumOff val="310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Watch Sodium Intake</a:t>
          </a:r>
          <a:endParaRPr lang="en-US" sz="1400" kern="1200" dirty="0"/>
        </a:p>
      </dsp:txBody>
      <dsp:txXfrm>
        <a:off x="5609487" y="1584110"/>
        <a:ext cx="1361501" cy="1584110"/>
      </dsp:txXfrm>
    </dsp:sp>
    <dsp:sp modelId="{CF9C996F-029E-4887-9AAC-B5FC12F3DDAE}">
      <dsp:nvSpPr>
        <dsp:cNvPr id="0" name=""/>
        <dsp:cNvSpPr/>
      </dsp:nvSpPr>
      <dsp:spPr>
        <a:xfrm>
          <a:off x="5650332" y="227673"/>
          <a:ext cx="1279811" cy="131877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13CFF-3E27-49C3-AE8C-92602BFF621E}">
      <dsp:nvSpPr>
        <dsp:cNvPr id="0" name=""/>
        <dsp:cNvSpPr/>
      </dsp:nvSpPr>
      <dsp:spPr>
        <a:xfrm>
          <a:off x="7011834" y="0"/>
          <a:ext cx="1361501" cy="3960276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788299"/>
            <a:satOff val="-68346"/>
            <a:lumOff val="388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Cut down on saturated and trans fats and increase unsaturated fats</a:t>
          </a:r>
          <a:endParaRPr lang="en-US" sz="1400" kern="1200"/>
        </a:p>
      </dsp:txBody>
      <dsp:txXfrm>
        <a:off x="7011834" y="1584110"/>
        <a:ext cx="1361501" cy="1584110"/>
      </dsp:txXfrm>
    </dsp:sp>
    <dsp:sp modelId="{50B642E5-E222-430D-9C57-BFF0F3A3BF9D}">
      <dsp:nvSpPr>
        <dsp:cNvPr id="0" name=""/>
        <dsp:cNvSpPr/>
      </dsp:nvSpPr>
      <dsp:spPr>
        <a:xfrm>
          <a:off x="7052679" y="237616"/>
          <a:ext cx="1279811" cy="1318771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7BB65-0492-4717-BE70-8E084087BD57}">
      <dsp:nvSpPr>
        <dsp:cNvPr id="0" name=""/>
        <dsp:cNvSpPr/>
      </dsp:nvSpPr>
      <dsp:spPr>
        <a:xfrm>
          <a:off x="334937" y="3168220"/>
          <a:ext cx="7703562" cy="594041"/>
        </a:xfrm>
        <a:prstGeom prst="left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dt" idx="1"/>
          </p:nvPr>
        </p:nvSpPr>
        <p:spPr bwMode="auto">
          <a:xfrm>
            <a:off x="4310063" y="152400"/>
            <a:ext cx="239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smtClean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2400" y="8534400"/>
            <a:ext cx="520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0" hangingPunct="0">
              <a:spcBef>
                <a:spcPct val="0"/>
              </a:spcBef>
              <a:defRPr/>
            </a:pPr>
            <a:endParaRPr lang="en-US" sz="1200">
              <a:solidFill>
                <a:schemeClr val="bg2"/>
              </a:solidFill>
              <a:cs typeface="+mn-cs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953000" y="8534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 eaLnBrk="0" hangingPunct="0">
              <a:spcBef>
                <a:spcPct val="0"/>
              </a:spcBef>
              <a:defRPr/>
            </a:pPr>
            <a:fld id="{32E40F76-83BA-9241-AA98-78652C45D820}" type="slidenum">
              <a:rPr lang="en-US" sz="1200">
                <a:solidFill>
                  <a:schemeClr val="bg2"/>
                </a:solidFill>
                <a:cs typeface="+mn-cs"/>
              </a:rPr>
              <a:pPr algn="r" eaLnBrk="0" hangingPunct="0">
                <a:spcBef>
                  <a:spcPct val="0"/>
                </a:spcBef>
                <a:defRPr/>
              </a:pPr>
              <a:t>‹#›</a:t>
            </a:fld>
            <a:endParaRPr lang="en-US" sz="1200">
              <a:solidFill>
                <a:schemeClr val="bg2"/>
              </a:solidFill>
              <a:cs typeface="+mn-cs"/>
            </a:endParaRPr>
          </a:p>
        </p:txBody>
      </p:sp>
      <p:pic>
        <p:nvPicPr>
          <p:cNvPr id="307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2166938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831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310063" y="152400"/>
            <a:ext cx="2395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smtClean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8800" y="4292600"/>
            <a:ext cx="574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52400" y="8534400"/>
            <a:ext cx="457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 smtClean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953000" y="8534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 smtClean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BD34422A-37F4-4249-939E-79595E5C3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84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92981-A0DB-C248-8D29-DC7E1DA5457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49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213138-7525-4C33-9C36-6E45CCE10691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5731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about healthy snacking.  If you are cutting down on your meal size portions, you may need to include some healthy snacks in</a:t>
            </a:r>
            <a:r>
              <a:rPr lang="en-US" baseline="0" dirty="0" smtClean="0"/>
              <a:t> between meals to stay satiated.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422A-37F4-4249-939E-79595E5C363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42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Whole grains=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422A-37F4-4249-939E-79595E5C363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77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Comic Sans MS" panose="030F0702030302020204" pitchFamily="66" charset="0"/>
              </a:rPr>
              <a:t>(TIP: “lean” cuts of pork and beef usually have the word “loin” or “round” in them –try sirloin, tenderloin, eye of round, bottom round, or top round).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422A-37F4-4249-939E-79595E5C363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92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Comic Sans MS" panose="030F0702030302020204" pitchFamily="66" charset="0"/>
              </a:rPr>
              <a:t>(TIP: “lean” cuts of pork and beef usually have the word “loin” or “round” in them –try sirloin, tenderloin, eye of round, bottom round, or top round).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422A-37F4-4249-939E-79595E5C36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7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forget about healthy snacking.  If you are cutting down on your meal size portions, you may need to include some healthy snacks in</a:t>
            </a:r>
            <a:r>
              <a:rPr lang="en-US" baseline="0" dirty="0" smtClean="0"/>
              <a:t> between meals to stay satiated.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422A-37F4-4249-939E-79595E5C363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40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In most of the diabetes</a:t>
            </a:r>
            <a:r>
              <a:rPr lang="en-US" altLang="en-US" baseline="0" dirty="0" smtClean="0">
                <a:latin typeface="Arial" panose="020B0604020202020204" pitchFamily="34" charset="0"/>
              </a:rPr>
              <a:t> prevention studies, this was the recommendation used as a part of the lifestyle modification portion.  Those who achieved this, were much more likely to reach their weight loss goal.  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9ED2421-81A5-42B9-8D64-A53206487906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49182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213138-7525-4C33-9C36-6E45CCE10691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20912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</a:t>
            </a:r>
            <a:r>
              <a:rPr lang="en-US" baseline="0" dirty="0" smtClean="0"/>
              <a:t> over car and gravel analogy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4422A-37F4-4249-939E-79595E5C363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435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ltGray">
          <a:xfrm>
            <a:off x="0" y="912813"/>
            <a:ext cx="9144000" cy="594518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0" y="6356350"/>
            <a:ext cx="9144000" cy="501650"/>
            <a:chOff x="0" y="4004"/>
            <a:chExt cx="5760" cy="316"/>
          </a:xfrm>
        </p:grpSpPr>
        <p:sp>
          <p:nvSpPr>
            <p:cNvPr id="6" name="Rectangle 26"/>
            <p:cNvSpPr>
              <a:spLocks noChangeArrowheads="1"/>
            </p:cNvSpPr>
            <p:nvPr/>
          </p:nvSpPr>
          <p:spPr bwMode="gray">
            <a:xfrm>
              <a:off x="0" y="4004"/>
              <a:ext cx="5760" cy="3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" y="4004"/>
              <a:ext cx="5758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 bwMode="invGray">
          <a:xfrm>
            <a:off x="455613" y="1736725"/>
            <a:ext cx="8332787" cy="2041525"/>
          </a:xfrm>
        </p:spPr>
        <p:txBody>
          <a:bodyPr/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55613" y="3886200"/>
            <a:ext cx="8332787" cy="336550"/>
          </a:xfrm>
        </p:spPr>
        <p:txBody>
          <a:bodyPr>
            <a:spAutoFit/>
          </a:bodyPr>
          <a:lstStyle>
            <a:lvl1pPr>
              <a:spcBef>
                <a:spcPct val="5000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455613" y="6461125"/>
            <a:ext cx="4570412" cy="274638"/>
          </a:xfrm>
        </p:spPr>
        <p:txBody>
          <a:bodyPr/>
          <a:lstStyle>
            <a:lvl1pPr algn="l"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</p:spTree>
    <p:extLst>
      <p:ext uri="{BB962C8B-B14F-4D97-AF65-F5344CB8AC3E}">
        <p14:creationId xmlns:p14="http://schemas.microsoft.com/office/powerpoint/2010/main" val="166188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A398EA4-80BD-C74B-B989-05160B818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1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90488"/>
            <a:ext cx="21701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90488"/>
            <a:ext cx="63611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4B531B7-1582-1843-839C-271F8D988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6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D755822-B595-5C4A-B7EB-EBF2D7EB9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0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81232B1-DB1B-714D-866D-C71353745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8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79525"/>
            <a:ext cx="4265612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79525"/>
            <a:ext cx="4265613" cy="4662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7A35C5F-7F96-E544-8AD6-58944D3F9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A602C8B-4E6E-A142-A7C8-1529ECBCFA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2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BA5A7C9-4A52-B645-BDF8-2EF08E97D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9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723E7CE-5B14-4C48-BFAD-62B2C87B9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6785492-5632-E146-AE1B-3F273036D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DEFF45-EB34-7B4A-A33D-1BF0A7696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7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227013" y="1279525"/>
            <a:ext cx="8683625" cy="466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27013" y="90488"/>
            <a:ext cx="868362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616700" y="6397625"/>
            <a:ext cx="164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smtClean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2557463" y="6397625"/>
            <a:ext cx="4022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smtClean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 text is edited under "view/header and footer" menu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93100" y="6397625"/>
            <a:ext cx="73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100" smtClean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41727EC9-6FC7-A742-A1AE-8D5033672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gray">
          <a:xfrm>
            <a:off x="231775" y="6032500"/>
            <a:ext cx="8683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750"/>
            <a:ext cx="2514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569913" indent="-225425" algn="l" rtl="0" eaLnBrk="1" fontAlgn="base" hangingPunct="1">
        <a:spcBef>
          <a:spcPct val="3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2813" indent="-225425" algn="l" rtl="0" eaLnBrk="1" fontAlgn="base" hangingPunct="1">
        <a:spcBef>
          <a:spcPct val="3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252538" indent="-225425" algn="l" rtl="0" eaLnBrk="1" fontAlgn="base" hangingPunct="1">
        <a:spcBef>
          <a:spcPct val="3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1603375" indent="-236538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060575" indent="-236538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517775" indent="-236538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974975" indent="-236538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432175" indent="-236538" algn="l" rtl="0" eaLnBrk="1" fontAlgn="base" hangingPunct="1">
        <a:spcBef>
          <a:spcPct val="3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5613" y="2480240"/>
            <a:ext cx="8332787" cy="685426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>
                <a:cs typeface="+mj-cs"/>
              </a:rPr>
              <a:t>Diabetes Prevention and Management: </a:t>
            </a:r>
            <a:br>
              <a:rPr lang="en-US" sz="3600" dirty="0" smtClean="0">
                <a:cs typeface="+mj-cs"/>
              </a:rPr>
            </a:br>
            <a:r>
              <a:rPr lang="en-US" sz="3600" dirty="0" smtClean="0">
                <a:cs typeface="+mj-cs"/>
              </a:rPr>
              <a:t>Tips for Taking Control 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8332787" cy="92333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cs typeface="+mn-cs"/>
              </a:rPr>
              <a:t>Courtney Melrose MPH, RD, CDE 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cs typeface="+mn-cs"/>
              </a:rPr>
              <a:t>Naomi </a:t>
            </a:r>
            <a:r>
              <a:rPr lang="en-US" sz="1800" dirty="0" err="1" smtClean="0">
                <a:cs typeface="+mn-cs"/>
              </a:rPr>
              <a:t>Berrie</a:t>
            </a:r>
            <a:r>
              <a:rPr lang="en-US" sz="1800" dirty="0" smtClean="0">
                <a:cs typeface="+mn-cs"/>
              </a:rPr>
              <a:t> Diabetes Center</a:t>
            </a:r>
          </a:p>
          <a:p>
            <a:pPr marL="0" indent="0" algn="ctr" eaLnBrk="1" hangingPunct="1">
              <a:spcBef>
                <a:spcPts val="0"/>
              </a:spcBef>
              <a:defRPr/>
            </a:pPr>
            <a:r>
              <a:rPr lang="en-US" sz="1800" dirty="0" smtClean="0">
                <a:cs typeface="+mn-cs"/>
              </a:rPr>
              <a:t>February 7,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29" y="35168"/>
            <a:ext cx="1905000" cy="830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1481" y="970908"/>
            <a:ext cx="8382000" cy="3533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dirty="0">
                <a:latin typeface="+mn-lt"/>
              </a:rPr>
              <a:t>The CDC: Centers for Disease Control and Prevention </a:t>
            </a:r>
          </a:p>
          <a:p>
            <a:pPr algn="ctr">
              <a:defRPr/>
            </a:pPr>
            <a:r>
              <a:rPr lang="en-US" sz="2200" dirty="0">
                <a:latin typeface="+mn-lt"/>
              </a:rPr>
              <a:t>recommends for adults (ages 18-64</a:t>
            </a:r>
            <a:r>
              <a:rPr lang="en-US" sz="2200" dirty="0" smtClean="0">
                <a:latin typeface="+mn-lt"/>
              </a:rPr>
              <a:t>):</a:t>
            </a:r>
            <a:endParaRPr lang="en-US" sz="1800" dirty="0">
              <a:latin typeface="+mn-lt"/>
            </a:endParaRPr>
          </a:p>
          <a:p>
            <a:pPr algn="ctr">
              <a:defRPr/>
            </a:pPr>
            <a:r>
              <a:rPr lang="en-US" sz="2000" dirty="0">
                <a:latin typeface="+mn-lt"/>
              </a:rPr>
              <a:t>2 hours and 30 minutes (150 minutes) of moderate-intensity aerobic activity (i.e., brisk walking)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every week </a:t>
            </a:r>
          </a:p>
          <a:p>
            <a:pPr algn="ctr">
              <a:defRPr/>
            </a:pPr>
            <a:r>
              <a:rPr lang="en-US" sz="2200" dirty="0">
                <a:solidFill>
                  <a:srgbClr val="C00000"/>
                </a:solidFill>
                <a:latin typeface="+mn-lt"/>
              </a:rPr>
              <a:t>AND</a:t>
            </a:r>
          </a:p>
          <a:p>
            <a:pPr algn="ctr">
              <a:defRPr/>
            </a:pPr>
            <a:r>
              <a:rPr lang="en-US" sz="2200" dirty="0">
                <a:latin typeface="+mn-lt"/>
              </a:rPr>
              <a:t>weight </a:t>
            </a:r>
            <a:r>
              <a:rPr lang="en-US" sz="2200" dirty="0" smtClean="0">
                <a:latin typeface="+mn-lt"/>
              </a:rPr>
              <a:t>training/muscle-strengthening </a:t>
            </a:r>
            <a:r>
              <a:rPr lang="en-US" sz="2200" dirty="0">
                <a:latin typeface="+mn-lt"/>
              </a:rPr>
              <a:t>activities on 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2 or more days a week</a:t>
            </a:r>
            <a:r>
              <a:rPr lang="en-US" sz="2200" dirty="0">
                <a:latin typeface="+mn-lt"/>
              </a:rPr>
              <a:t> that work all major muscle groups (legs, hips, back, abdomen, chest, shoulders, and arms)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009" y="4598854"/>
            <a:ext cx="2035139" cy="1349883"/>
          </a:xfrm>
          <a:prstGeom prst="rect">
            <a:avLst/>
          </a:prstGeom>
          <a:ln w="31750">
            <a:solidFill>
              <a:schemeClr val="tx2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950" y="4668482"/>
            <a:ext cx="2043170" cy="1280255"/>
          </a:xfrm>
          <a:prstGeom prst="rect">
            <a:avLst/>
          </a:prstGeom>
          <a:ln w="31750">
            <a:solidFill>
              <a:schemeClr val="tx2">
                <a:lumMod val="75000"/>
              </a:schemeClr>
            </a:solidFill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Weight Loss and Activity  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2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66700" y="1174036"/>
            <a:ext cx="2819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rgbClr val="C00000"/>
                </a:solidFill>
                <a:latin typeface="+mn-lt"/>
              </a:rPr>
              <a:t>√ </a:t>
            </a:r>
            <a:r>
              <a:rPr lang="en-US" altLang="en-US" sz="2000" dirty="0">
                <a:latin typeface="+mn-lt"/>
              </a:rPr>
              <a:t>Check with your doctor to make sure exercise is </a:t>
            </a:r>
            <a:r>
              <a:rPr lang="en-US" altLang="en-US" sz="2000" dirty="0" smtClean="0">
                <a:latin typeface="+mn-lt"/>
              </a:rPr>
              <a:t>safe</a:t>
            </a:r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√ </a:t>
            </a:r>
            <a:r>
              <a:rPr lang="en-US" altLang="en-US" sz="2000" dirty="0">
                <a:latin typeface="+mn-lt"/>
              </a:rPr>
              <a:t>Add activity to your </a:t>
            </a:r>
            <a:r>
              <a:rPr lang="en-US" altLang="en-US" sz="2000" dirty="0" smtClean="0">
                <a:latin typeface="+mn-lt"/>
              </a:rPr>
              <a:t>day</a:t>
            </a:r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√ </a:t>
            </a:r>
            <a:r>
              <a:rPr lang="en-US" altLang="en-US" sz="2000" dirty="0">
                <a:latin typeface="+mn-lt"/>
              </a:rPr>
              <a:t>Create a fun, low-impact walking </a:t>
            </a:r>
            <a:r>
              <a:rPr lang="en-US" altLang="en-US" sz="2000" dirty="0" smtClean="0">
                <a:latin typeface="+mn-lt"/>
              </a:rPr>
              <a:t>plan</a:t>
            </a:r>
            <a:endParaRPr lang="en-US" altLang="en-US" sz="2000" dirty="0">
              <a:latin typeface="+mn-lt"/>
            </a:endParaRPr>
          </a:p>
          <a:p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√ </a:t>
            </a:r>
            <a:r>
              <a:rPr lang="en-US" altLang="en-US" sz="2000" dirty="0">
                <a:latin typeface="+mn-lt"/>
              </a:rPr>
              <a:t>Set realistic goals and chart your </a:t>
            </a:r>
            <a:r>
              <a:rPr lang="en-US" altLang="en-US" sz="2000" dirty="0" smtClean="0">
                <a:latin typeface="+mn-lt"/>
              </a:rPr>
              <a:t>progress</a:t>
            </a:r>
            <a:endParaRPr lang="en-US" altLang="en-US" sz="2000" dirty="0">
              <a:latin typeface="Berlin Sans FB" panose="020E0602020502020306" pitchFamily="34" charset="0"/>
            </a:endParaRPr>
          </a:p>
          <a:p>
            <a:r>
              <a:rPr lang="en-US" altLang="en-US" sz="2000" dirty="0">
                <a:solidFill>
                  <a:srgbClr val="C00000"/>
                </a:solidFill>
                <a:latin typeface="+mn-lt"/>
              </a:rPr>
              <a:t>√</a:t>
            </a:r>
            <a:r>
              <a:rPr lang="en-US" altLang="en-US" sz="2000" dirty="0">
                <a:latin typeface="+mn-lt"/>
              </a:rPr>
              <a:t> Ease your way into more physical </a:t>
            </a:r>
            <a:r>
              <a:rPr lang="en-US" altLang="en-US" sz="2000" dirty="0" smtClean="0">
                <a:latin typeface="+mn-lt"/>
              </a:rPr>
              <a:t>activity</a:t>
            </a:r>
            <a:endParaRPr lang="en-US" altLang="en-US" sz="2000" dirty="0"/>
          </a:p>
          <a:p>
            <a:endParaRPr lang="en-US" altLang="en-US" sz="2000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3670" r="7500" b="13670"/>
          <a:stretch>
            <a:fillRect/>
          </a:stretch>
        </p:blipFill>
        <p:spPr bwMode="auto">
          <a:xfrm>
            <a:off x="5029200" y="3182938"/>
            <a:ext cx="3752850" cy="1497012"/>
          </a:xfrm>
          <a:prstGeom prst="rect">
            <a:avLst/>
          </a:prstGeom>
          <a:noFill/>
          <a:ln w="31750" cap="sq">
            <a:solidFill>
              <a:srgbClr val="262626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886325"/>
            <a:ext cx="3063875" cy="1609725"/>
          </a:xfrm>
          <a:prstGeom prst="rect">
            <a:avLst/>
          </a:prstGeom>
          <a:noFill/>
          <a:ln w="38100" cap="sq">
            <a:solidFill>
              <a:srgbClr val="3F3F3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500" y="1312863"/>
            <a:ext cx="2813050" cy="1693862"/>
          </a:xfrm>
          <a:prstGeom prst="rect">
            <a:avLst/>
          </a:prstGeom>
          <a:ln w="31750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1312863"/>
            <a:ext cx="1670050" cy="2046287"/>
          </a:xfrm>
          <a:prstGeom prst="rect">
            <a:avLst/>
          </a:prstGeom>
          <a:noFill/>
          <a:ln w="38100" cap="sq">
            <a:solidFill>
              <a:srgbClr val="3F3F3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9350" y="4249738"/>
            <a:ext cx="1584325" cy="2378075"/>
          </a:xfrm>
          <a:prstGeom prst="rect">
            <a:avLst/>
          </a:prstGeom>
          <a:ln w="31750">
            <a:solidFill>
              <a:schemeClr val="accent4">
                <a:lumMod val="50000"/>
              </a:schemeClr>
            </a:solidFill>
          </a:ln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Weight Loss and Activity  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88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Weight Loss and Activity  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2399467" y="2017145"/>
            <a:ext cx="609600" cy="99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5867" dirty="0"/>
              <a:t>+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b="6756"/>
          <a:stretch/>
        </p:blipFill>
        <p:spPr>
          <a:xfrm>
            <a:off x="2932227" y="1435769"/>
            <a:ext cx="2636468" cy="1934679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5612214" y="2041395"/>
            <a:ext cx="812800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5333" dirty="0"/>
              <a:t>=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4254" r="5367" b="2154"/>
          <a:stretch/>
        </p:blipFill>
        <p:spPr>
          <a:xfrm>
            <a:off x="6425014" y="1232608"/>
            <a:ext cx="2370667" cy="2980267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623" y="1338045"/>
            <a:ext cx="2150534" cy="2150534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205483" y="4297366"/>
            <a:ext cx="9034901" cy="16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dirty="0">
                <a:latin typeface="+mn-lt"/>
              </a:rPr>
              <a:t>Balance of food and body movement helps everyone, but it can help you reach your goal with blood sugars too. </a:t>
            </a:r>
            <a:endParaRPr lang="en-US" altLang="en-US" sz="889" dirty="0">
              <a:latin typeface="+mn-lt"/>
            </a:endParaRPr>
          </a:p>
          <a:p>
            <a:pPr>
              <a:defRPr/>
            </a:pPr>
            <a:r>
              <a:rPr lang="en-US" altLang="en-US" sz="1600" dirty="0">
                <a:latin typeface="+mn-lt"/>
              </a:rPr>
              <a:t>Losing a modest amount of weight (~5-7% of your body weight) can be enough to help your body better use the insulin you still make. It could also lead to needing less medication. </a:t>
            </a:r>
          </a:p>
          <a:p>
            <a:pPr>
              <a:defRPr/>
            </a:pPr>
            <a:r>
              <a:rPr lang="en-US" altLang="en-US" sz="16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+mn-lt"/>
              </a:rPr>
              <a:t>EXAMPLE</a:t>
            </a:r>
            <a:r>
              <a:rPr lang="en-US" altLang="en-US" sz="1600" dirty="0">
                <a:latin typeface="+mn-lt"/>
              </a:rPr>
              <a:t>: A </a:t>
            </a:r>
            <a:r>
              <a:rPr lang="en-US" altLang="en-US" sz="1600" dirty="0" smtClean="0">
                <a:latin typeface="+mn-lt"/>
              </a:rPr>
              <a:t>200lb </a:t>
            </a:r>
            <a:r>
              <a:rPr lang="en-US" altLang="en-US" sz="1600" dirty="0">
                <a:latin typeface="+mn-lt"/>
              </a:rPr>
              <a:t>person would need to lose between 10 and </a:t>
            </a:r>
            <a:r>
              <a:rPr lang="en-US" altLang="en-US" sz="1600" dirty="0" smtClean="0">
                <a:latin typeface="+mn-lt"/>
              </a:rPr>
              <a:t>14lbs </a:t>
            </a:r>
            <a:r>
              <a:rPr lang="en-US" altLang="en-US" sz="1600" dirty="0">
                <a:latin typeface="+mn-lt"/>
              </a:rPr>
              <a:t>in order to get this benefit. </a:t>
            </a:r>
          </a:p>
        </p:txBody>
      </p:sp>
    </p:spTree>
    <p:extLst>
      <p:ext uri="{BB962C8B-B14F-4D97-AF65-F5344CB8AC3E}">
        <p14:creationId xmlns:p14="http://schemas.microsoft.com/office/powerpoint/2010/main" val="31691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Wrap Up  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01458380"/>
              </p:ext>
            </p:extLst>
          </p:nvPr>
        </p:nvGraphicFramePr>
        <p:xfrm>
          <a:off x="133565" y="1382286"/>
          <a:ext cx="8373438" cy="396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25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Grp="1" noChangeArrowheads="1"/>
          </p:cNvSpPr>
          <p:nvPr>
            <p:ph type="title"/>
          </p:nvPr>
        </p:nvSpPr>
        <p:spPr>
          <a:xfrm>
            <a:off x="415229" y="272810"/>
            <a:ext cx="8391112" cy="1205831"/>
          </a:xfrm>
          <a:solidFill>
            <a:srgbClr val="00206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bg1"/>
                </a:solidFill>
                <a:cs typeface="+mj-cs"/>
              </a:rPr>
              <a:t>Tips for Diabetes Management </a:t>
            </a:r>
            <a:br>
              <a:rPr lang="en-US" dirty="0" smtClean="0">
                <a:solidFill>
                  <a:schemeClr val="bg1"/>
                </a:solidFill>
                <a:cs typeface="+mj-cs"/>
              </a:rPr>
            </a:br>
            <a:r>
              <a:rPr lang="en-US" dirty="0" smtClean="0">
                <a:solidFill>
                  <a:schemeClr val="bg1"/>
                </a:solidFill>
                <a:cs typeface="+mj-cs"/>
              </a:rPr>
              <a:t>and Prevention</a:t>
            </a:r>
          </a:p>
        </p:txBody>
      </p:sp>
      <p:sp>
        <p:nvSpPr>
          <p:cNvPr id="1013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19526" y="1859624"/>
            <a:ext cx="8182518" cy="4704758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cs typeface="+mn-cs"/>
              </a:rPr>
              <a:t>Achieve and maintain a healthy </a:t>
            </a:r>
            <a:r>
              <a:rPr lang="en-US" sz="2400" dirty="0" smtClean="0">
                <a:cs typeface="+mn-cs"/>
              </a:rPr>
              <a:t>weight</a:t>
            </a:r>
            <a:endParaRPr lang="en-US" sz="2400" dirty="0"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cs typeface="+mn-cs"/>
              </a:rPr>
              <a:t>Add more movement and activity to your day </a:t>
            </a:r>
            <a:endParaRPr lang="en-US" sz="2400" dirty="0"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>
                <a:cs typeface="+mn-cs"/>
              </a:rPr>
              <a:t>Eat a well-balanced diet </a:t>
            </a:r>
            <a:endParaRPr lang="en-US" sz="2400" dirty="0" smtClean="0">
              <a:cs typeface="+mn-cs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cs typeface="+mn-cs"/>
              </a:rPr>
              <a:t>Avoid </a:t>
            </a:r>
            <a:r>
              <a:rPr lang="en-US" sz="2400" dirty="0">
                <a:cs typeface="+mn-cs"/>
              </a:rPr>
              <a:t>large quantities of sugar, processed </a:t>
            </a:r>
            <a:r>
              <a:rPr lang="en-US" sz="2400" dirty="0" smtClean="0">
                <a:cs typeface="+mn-cs"/>
              </a:rPr>
              <a:t>carbohydrates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cs typeface="+mn-cs"/>
              </a:rPr>
              <a:t>Reduce sodium intake </a:t>
            </a: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2400" dirty="0" smtClean="0">
                <a:cs typeface="+mn-cs"/>
              </a:rPr>
              <a:t>Cut </a:t>
            </a:r>
            <a:r>
              <a:rPr lang="en-US" sz="2400" dirty="0">
                <a:cs typeface="+mn-cs"/>
              </a:rPr>
              <a:t>down on saturated and trans fats and increase unsaturated </a:t>
            </a:r>
            <a:r>
              <a:rPr lang="en-US" sz="2400" dirty="0" smtClean="0">
                <a:cs typeface="+mn-cs"/>
              </a:rPr>
              <a:t>fats</a:t>
            </a:r>
          </a:p>
          <a:p>
            <a:pPr marL="0" indent="0" eaLnBrk="1" hangingPunct="1"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79" y="6098169"/>
            <a:ext cx="1401030" cy="610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50610"/>
            <a:ext cx="8779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6</a:t>
            </a:r>
            <a:endParaRPr lang="en-US" sz="8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13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0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0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13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72533" y="1329267"/>
            <a:ext cx="8466667" cy="77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133">
              <a:latin typeface="Berlin Sans FB" panose="020E0602020502020306" pitchFamily="34" charset="0"/>
            </a:endParaRPr>
          </a:p>
          <a:p>
            <a:endParaRPr lang="en-US" altLang="en-US" sz="1422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18" y="1329405"/>
            <a:ext cx="5305334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985" y="1329405"/>
            <a:ext cx="1371042" cy="2043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422" y="2136766"/>
            <a:ext cx="1100084" cy="117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327" y="3663756"/>
            <a:ext cx="1631160" cy="1625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320" y="3763933"/>
            <a:ext cx="1295173" cy="1246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879" y="2238524"/>
            <a:ext cx="1219306" cy="2238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879" y="2263550"/>
            <a:ext cx="1240982" cy="2374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067" y="2726849"/>
            <a:ext cx="1473757" cy="1815882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Plate yourself this way at least 80% of the time to achieve a good balance to your </a:t>
            </a:r>
            <a:r>
              <a:rPr lang="en-US" sz="1600" dirty="0" smtClean="0">
                <a:latin typeface="+mn-lt"/>
              </a:rPr>
              <a:t>meals</a:t>
            </a:r>
            <a:endParaRPr lang="en-US" sz="16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74904" y="2271670"/>
            <a:ext cx="1367383" cy="2308324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Planning your meals ahead for the week can ensure you reach your 80% balance target!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265" y="5656525"/>
            <a:ext cx="563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No need for measuring cups, your body is built with them!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My Plate Method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0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26871" y="1480335"/>
            <a:ext cx="3928533" cy="422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3200" dirty="0">
                <a:latin typeface="+mn-lt"/>
              </a:rPr>
              <a:t>There are 3 main nutrients in food</a:t>
            </a:r>
            <a:r>
              <a:rPr lang="en-US" altLang="en-US" sz="3200" dirty="0" smtClean="0">
                <a:latin typeface="+mn-lt"/>
              </a:rPr>
              <a:t>:</a:t>
            </a:r>
          </a:p>
          <a:p>
            <a:pPr algn="ctr">
              <a:defRPr/>
            </a:pPr>
            <a:endParaRPr lang="en-US" altLang="en-US" sz="1400" dirty="0">
              <a:latin typeface="+mn-lt"/>
            </a:endParaRPr>
          </a:p>
          <a:p>
            <a:pPr>
              <a:defRPr/>
            </a:pPr>
            <a:r>
              <a:rPr lang="en-US" altLang="en-US" sz="2844" dirty="0">
                <a:latin typeface="+mn-lt"/>
              </a:rPr>
              <a:t>  1. Carbohydrates</a:t>
            </a:r>
          </a:p>
          <a:p>
            <a:pPr>
              <a:defRPr/>
            </a:pPr>
            <a:r>
              <a:rPr lang="en-US" altLang="en-US" sz="2844" dirty="0">
                <a:latin typeface="+mn-lt"/>
              </a:rPr>
              <a:t>  2. Proteins</a:t>
            </a:r>
          </a:p>
          <a:p>
            <a:pPr>
              <a:defRPr/>
            </a:pPr>
            <a:r>
              <a:rPr lang="en-US" altLang="en-US" sz="2844" dirty="0">
                <a:latin typeface="+mn-lt"/>
              </a:rPr>
              <a:t>  3. Fats</a:t>
            </a:r>
          </a:p>
          <a:p>
            <a:pPr marL="254003" indent="-254003">
              <a:buFont typeface="Arial" panose="020B0604020202020204" pitchFamily="34" charset="0"/>
              <a:buChar char="•"/>
              <a:defRPr/>
            </a:pPr>
            <a:endParaRPr lang="en-US" altLang="en-US" sz="1422" dirty="0">
              <a:latin typeface="Berlin Sans FB" panose="020E0602020502020306" pitchFamily="34" charset="0"/>
            </a:endParaRPr>
          </a:p>
          <a:p>
            <a:pPr>
              <a:defRPr/>
            </a:pPr>
            <a:r>
              <a:rPr lang="en-US" altLang="en-US" sz="1422" dirty="0">
                <a:latin typeface="Berlin Sans FB" panose="020E0602020502020306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613" y="1808252"/>
            <a:ext cx="4278808" cy="2852538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Nutrients in Foods  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Carbohydrates  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5318312"/>
              </p:ext>
            </p:extLst>
          </p:nvPr>
        </p:nvGraphicFramePr>
        <p:xfrm>
          <a:off x="390418" y="1068512"/>
          <a:ext cx="8322067" cy="458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789" y="1148128"/>
            <a:ext cx="998528" cy="9985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4531" y="2298191"/>
            <a:ext cx="1819271" cy="102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331610" y="1077277"/>
            <a:ext cx="846666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54003" indent="-254003"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+mn-lt"/>
              </a:rPr>
              <a:t>Choose lean proteins such as skinless chicken/turkey, lean pork, lean </a:t>
            </a:r>
            <a:r>
              <a:rPr lang="en-US" altLang="en-US" sz="1600" dirty="0" smtClean="0">
                <a:latin typeface="+mn-lt"/>
              </a:rPr>
              <a:t>beef</a:t>
            </a:r>
          </a:p>
          <a:p>
            <a:pPr marL="254003" indent="-254003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latin typeface="+mn-lt"/>
              </a:rPr>
              <a:t>Choose FISH 2-3x per week if possible. Salmon</a:t>
            </a:r>
            <a:r>
              <a:rPr lang="en-US" altLang="en-US" sz="1600" dirty="0">
                <a:latin typeface="+mn-lt"/>
              </a:rPr>
              <a:t>, lake trout, herring, albacore tuna, sardines, and mackerel are best </a:t>
            </a:r>
            <a:endParaRPr lang="en-US" altLang="en-US" sz="1600" dirty="0" smtClean="0">
              <a:latin typeface="+mn-lt"/>
            </a:endParaRPr>
          </a:p>
          <a:p>
            <a:pPr marL="254003" indent="-254003">
              <a:buFont typeface="Arial" panose="020B0604020202020204" pitchFamily="34" charset="0"/>
              <a:buChar char="•"/>
              <a:defRPr/>
            </a:pPr>
            <a:r>
              <a:rPr lang="en-US" altLang="en-US" sz="1600" dirty="0" smtClean="0">
                <a:solidFill>
                  <a:srgbClr val="FF0000"/>
                </a:solidFill>
                <a:latin typeface="+mn-lt"/>
              </a:rPr>
              <a:t>Limit</a:t>
            </a:r>
            <a:r>
              <a:rPr lang="en-US" altLang="en-US" sz="1600" dirty="0" smtClean="0">
                <a:latin typeface="+mn-lt"/>
              </a:rPr>
              <a:t> </a:t>
            </a:r>
            <a:r>
              <a:rPr lang="en-US" altLang="en-US" sz="1600" dirty="0">
                <a:latin typeface="+mn-lt"/>
              </a:rPr>
              <a:t>red meats (beef, lamb, pork) to </a:t>
            </a:r>
            <a:r>
              <a:rPr lang="en-US" altLang="en-US" sz="1600" dirty="0" smtClean="0">
                <a:latin typeface="+mn-lt"/>
              </a:rPr>
              <a:t>1-2 meals per week</a:t>
            </a:r>
            <a:endParaRPr lang="en-US" altLang="en-US" sz="1600" dirty="0">
              <a:latin typeface="+mn-lt"/>
            </a:endParaRPr>
          </a:p>
          <a:p>
            <a:pPr marL="254003" indent="-254003">
              <a:buFont typeface="Arial" panose="020B0604020202020204" pitchFamily="34" charset="0"/>
              <a:buChar char="•"/>
              <a:defRPr/>
            </a:pPr>
            <a:r>
              <a:rPr lang="en-US" altLang="en-US" sz="1600" u="sng" dirty="0">
                <a:solidFill>
                  <a:srgbClr val="FF0000"/>
                </a:solidFill>
                <a:latin typeface="+mn-lt"/>
              </a:rPr>
              <a:t>Avoid</a:t>
            </a:r>
            <a:r>
              <a:rPr lang="en-US" altLang="en-US" sz="1600" dirty="0">
                <a:latin typeface="+mn-lt"/>
              </a:rPr>
              <a:t> processed meats as much as possible. </a:t>
            </a:r>
            <a:r>
              <a:rPr lang="en-US" altLang="en-US" sz="1600" dirty="0" smtClean="0">
                <a:latin typeface="+mn-lt"/>
              </a:rPr>
              <a:t>Examples </a:t>
            </a:r>
            <a:r>
              <a:rPr lang="en-US" altLang="en-US" sz="1600" dirty="0">
                <a:latin typeface="+mn-lt"/>
              </a:rPr>
              <a:t>include: most deli meats, ham, bacon, pastrami, salami, hot dogs, pepperoni, and sausages.</a:t>
            </a:r>
          </a:p>
          <a:p>
            <a:pPr>
              <a:defRPr/>
            </a:pPr>
            <a:endParaRPr lang="en-US" altLang="en-US" sz="1778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altLang="en-US" sz="1422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22" y="3231594"/>
            <a:ext cx="1828800" cy="1107722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581" name="TextBox 3"/>
          <p:cNvSpPr txBox="1">
            <a:spLocks noChangeArrowheads="1"/>
          </p:cNvSpPr>
          <p:nvPr/>
        </p:nvSpPr>
        <p:spPr bwMode="auto">
          <a:xfrm>
            <a:off x="1226637" y="4285985"/>
            <a:ext cx="6321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133" dirty="0">
                <a:latin typeface="Comic Sans MS" panose="030F0702030302020204" pitchFamily="66" charset="0"/>
              </a:rPr>
              <a:t>vs.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273" y="4684154"/>
            <a:ext cx="1964267" cy="1165578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23432"/>
          <a:stretch/>
        </p:blipFill>
        <p:spPr>
          <a:xfrm>
            <a:off x="5151967" y="3227123"/>
            <a:ext cx="1794933" cy="1085144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4790" y="4671455"/>
            <a:ext cx="1796344" cy="1178277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&quot;No&quot; Symbol 12"/>
          <p:cNvSpPr/>
          <p:nvPr/>
        </p:nvSpPr>
        <p:spPr>
          <a:xfrm>
            <a:off x="7398076" y="4714296"/>
            <a:ext cx="1151467" cy="111054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778">
              <a:solidFill>
                <a:schemeClr val="tx1"/>
              </a:solidFill>
            </a:endParaRPr>
          </a:p>
        </p:txBody>
      </p:sp>
      <p:sp>
        <p:nvSpPr>
          <p:cNvPr id="24588" name="TextBox 15"/>
          <p:cNvSpPr txBox="1">
            <a:spLocks noChangeArrowheads="1"/>
          </p:cNvSpPr>
          <p:nvPr/>
        </p:nvSpPr>
        <p:spPr bwMode="auto">
          <a:xfrm>
            <a:off x="7349067" y="3040171"/>
            <a:ext cx="1761067" cy="1597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altLang="en-US" sz="9778" b="1" dirty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3540" y="3231594"/>
            <a:ext cx="1931811" cy="1106311"/>
          </a:xfrm>
          <a:prstGeom prst="rect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4590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1" b="18900"/>
          <a:stretch>
            <a:fillRect/>
          </a:stretch>
        </p:blipFill>
        <p:spPr bwMode="auto">
          <a:xfrm>
            <a:off x="561622" y="4645677"/>
            <a:ext cx="1761178" cy="1305934"/>
          </a:xfrm>
          <a:prstGeom prst="rect">
            <a:avLst/>
          </a:prstGeom>
          <a:noFill/>
          <a:ln w="15875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1" name="TextBox 2"/>
          <p:cNvSpPr txBox="1">
            <a:spLocks noChangeArrowheads="1"/>
          </p:cNvSpPr>
          <p:nvPr/>
        </p:nvSpPr>
        <p:spPr bwMode="auto">
          <a:xfrm>
            <a:off x="953262" y="3587276"/>
            <a:ext cx="1083733" cy="5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89" b="1" dirty="0">
                <a:latin typeface="Comic Sans MS" panose="030F0702030302020204" pitchFamily="66" charset="0"/>
              </a:rPr>
              <a:t>Boneless skinless chicken breast</a:t>
            </a:r>
          </a:p>
        </p:txBody>
      </p:sp>
      <p:sp>
        <p:nvSpPr>
          <p:cNvPr id="24592" name="TextBox 3"/>
          <p:cNvSpPr txBox="1">
            <a:spLocks noChangeArrowheads="1"/>
          </p:cNvSpPr>
          <p:nvPr/>
        </p:nvSpPr>
        <p:spPr bwMode="auto">
          <a:xfrm>
            <a:off x="980723" y="5359309"/>
            <a:ext cx="990600" cy="50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89" b="1" dirty="0">
                <a:latin typeface="Comic Sans MS" panose="030F0702030302020204" pitchFamily="66" charset="0"/>
              </a:rPr>
              <a:t>Chicken breast with skin on</a:t>
            </a:r>
          </a:p>
        </p:txBody>
      </p:sp>
      <p:sp>
        <p:nvSpPr>
          <p:cNvPr id="24593" name="TextBox 4"/>
          <p:cNvSpPr txBox="1">
            <a:spLocks noChangeArrowheads="1"/>
          </p:cNvSpPr>
          <p:nvPr/>
        </p:nvSpPr>
        <p:spPr bwMode="auto">
          <a:xfrm>
            <a:off x="3927512" y="3971907"/>
            <a:ext cx="873478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89" b="1" dirty="0">
                <a:latin typeface="Comic Sans MS" panose="030F0702030302020204" pitchFamily="66" charset="0"/>
              </a:rPr>
              <a:t>Top sirloin beef steak</a:t>
            </a:r>
          </a:p>
        </p:txBody>
      </p:sp>
      <p:sp>
        <p:nvSpPr>
          <p:cNvPr id="24594" name="TextBox 5"/>
          <p:cNvSpPr txBox="1">
            <a:spLocks noChangeArrowheads="1"/>
          </p:cNvSpPr>
          <p:nvPr/>
        </p:nvSpPr>
        <p:spPr bwMode="auto">
          <a:xfrm>
            <a:off x="3816025" y="5515328"/>
            <a:ext cx="1041400" cy="3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89" b="1" dirty="0">
                <a:latin typeface="Comic Sans MS" panose="030F0702030302020204" pitchFamily="66" charset="0"/>
              </a:rPr>
              <a:t>Marbled rib-eye beef steak</a:t>
            </a:r>
          </a:p>
        </p:txBody>
      </p:sp>
      <p:sp>
        <p:nvSpPr>
          <p:cNvPr id="24595" name="TextBox 7"/>
          <p:cNvSpPr txBox="1">
            <a:spLocks noChangeArrowheads="1"/>
          </p:cNvSpPr>
          <p:nvPr/>
        </p:nvSpPr>
        <p:spPr bwMode="auto">
          <a:xfrm>
            <a:off x="5407377" y="4094883"/>
            <a:ext cx="1284111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89" b="1" dirty="0">
                <a:latin typeface="Comic Sans MS" panose="030F0702030302020204" pitchFamily="66" charset="0"/>
              </a:rPr>
              <a:t>Pork tenderloin</a:t>
            </a:r>
          </a:p>
        </p:txBody>
      </p:sp>
      <p:sp>
        <p:nvSpPr>
          <p:cNvPr id="24596" name="TextBox 9"/>
          <p:cNvSpPr txBox="1">
            <a:spLocks noChangeArrowheads="1"/>
          </p:cNvSpPr>
          <p:nvPr/>
        </p:nvSpPr>
        <p:spPr bwMode="auto">
          <a:xfrm>
            <a:off x="5402305" y="5595675"/>
            <a:ext cx="1284111" cy="22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889" b="1" dirty="0">
                <a:latin typeface="Comic Sans MS" panose="030F0702030302020204" pitchFamily="66" charset="0"/>
              </a:rPr>
              <a:t>Pork belly/Bacon</a:t>
            </a: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Protein 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499936" y="4285557"/>
            <a:ext cx="6321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133" dirty="0">
                <a:latin typeface="Comic Sans MS" panose="030F0702030302020204" pitchFamily="66" charset="0"/>
              </a:rPr>
              <a:t>vs.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5807483" y="4282582"/>
            <a:ext cx="63217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133" dirty="0">
                <a:latin typeface="Comic Sans MS" panose="030F0702030302020204" pitchFamily="66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4673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Fats  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798" y="900026"/>
            <a:ext cx="3298004" cy="4654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811" y="1110058"/>
            <a:ext cx="416504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Saturated Fat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Mainly comes from animal products and most are solid at room temperature. They include foods such 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Meats, deli meats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Visible fat on cuts of meat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Real butter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Full-fat dairy products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Cheese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n-lt"/>
              </a:rPr>
              <a:t>Chicken skin </a:t>
            </a:r>
            <a:r>
              <a:rPr lang="en-US" altLang="en-US" sz="1600" dirty="0">
                <a:latin typeface="+mn-lt"/>
              </a:rPr>
              <a:t>or turkey skin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Coconut and palm oils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Fried foods</a:t>
            </a:r>
          </a:p>
          <a:p>
            <a:pPr algn="ctr"/>
            <a:r>
              <a:rPr lang="en-US" altLang="en-US" sz="1600" dirty="0">
                <a:latin typeface="+mn-lt"/>
              </a:rPr>
              <a:t>Should be </a:t>
            </a:r>
            <a:r>
              <a:rPr lang="en-US" altLang="en-US" sz="1600" b="1" dirty="0">
                <a:solidFill>
                  <a:srgbClr val="FF0000"/>
                </a:solidFill>
                <a:latin typeface="+mn-lt"/>
              </a:rPr>
              <a:t>limited</a:t>
            </a:r>
          </a:p>
          <a:p>
            <a:endParaRPr lang="en-US" dirty="0" smtClean="0"/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64944" y="1110058"/>
            <a:ext cx="4298895" cy="4635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Un-saturated Fat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n-lt"/>
              </a:rPr>
              <a:t>Known </a:t>
            </a:r>
            <a:r>
              <a:rPr lang="en-US" altLang="en-US" sz="1600" dirty="0">
                <a:latin typeface="+mn-lt"/>
              </a:rPr>
              <a:t>as </a:t>
            </a:r>
            <a:r>
              <a:rPr lang="en-US" altLang="en-US" sz="1600" b="1" dirty="0">
                <a:solidFill>
                  <a:srgbClr val="00B050"/>
                </a:solidFill>
                <a:latin typeface="+mn-lt"/>
              </a:rPr>
              <a:t>“GOOD” </a:t>
            </a:r>
            <a:r>
              <a:rPr lang="en-US" altLang="en-US" sz="1600" dirty="0">
                <a:latin typeface="+mn-lt"/>
              </a:rPr>
              <a:t>fats that promote heart health and may lower total and LDL cholesterol and raise good HDL cholesterol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+mn-lt"/>
              </a:rPr>
              <a:t>Choose </a:t>
            </a:r>
            <a:r>
              <a:rPr lang="en-US" altLang="en-US" sz="1600" dirty="0">
                <a:latin typeface="+mn-lt"/>
              </a:rPr>
              <a:t>mostly these (monounsaturated and omega-3 polyunsaturated):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Olives/olive oil, peanut oil, canola oil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Nuts: walnuts, almonds, pecans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Avocado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Fatty fish: salmon, tuna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+mn-lt"/>
              </a:rPr>
              <a:t>Seeds: ground flax, chia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4764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838" y="1117085"/>
            <a:ext cx="8578922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+mn-lt"/>
              </a:rPr>
              <a:t>More than 75 percent of the sodium Americans eat comes from processed, prepackaged and restaurant foods – </a:t>
            </a:r>
            <a:r>
              <a:rPr lang="en-US" altLang="en-US" sz="1600" i="1" u="sng" dirty="0">
                <a:latin typeface="+mn-lt"/>
              </a:rPr>
              <a:t>not from the salt shaker</a:t>
            </a:r>
            <a:r>
              <a:rPr lang="en-US" altLang="en-US" sz="1600" dirty="0">
                <a:latin typeface="+mn-lt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1600" dirty="0" smtClean="0">
                <a:latin typeface="+mn-lt"/>
              </a:rPr>
              <a:t>Current recommendation: </a:t>
            </a:r>
            <a:r>
              <a:rPr lang="en-US" altLang="en-US" sz="1600" dirty="0">
                <a:latin typeface="+mn-lt"/>
              </a:rPr>
              <a:t>less than </a:t>
            </a:r>
            <a:r>
              <a:rPr lang="en-US" altLang="en-US" sz="1600" dirty="0" smtClean="0">
                <a:latin typeface="+mn-lt"/>
              </a:rPr>
              <a:t>2400mg </a:t>
            </a:r>
            <a:r>
              <a:rPr lang="en-US" altLang="en-US" sz="1600" dirty="0">
                <a:latin typeface="+mn-lt"/>
              </a:rPr>
              <a:t>per </a:t>
            </a:r>
            <a:r>
              <a:rPr lang="en-US" altLang="en-US" sz="1600" dirty="0" smtClean="0">
                <a:latin typeface="+mn-lt"/>
              </a:rPr>
              <a:t>day (ideally, no more than 1500mg!!)</a:t>
            </a:r>
            <a:endParaRPr lang="en-US" altLang="en-US" sz="160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+mn-lt"/>
              </a:rPr>
              <a:t>The </a:t>
            </a:r>
            <a:r>
              <a:rPr lang="en-US" altLang="en-US" sz="1600" b="1" i="1" dirty="0">
                <a:latin typeface="+mn-lt"/>
              </a:rPr>
              <a:t>average</a:t>
            </a:r>
            <a:r>
              <a:rPr lang="en-US" altLang="en-US" sz="1600" dirty="0">
                <a:latin typeface="+mn-lt"/>
              </a:rPr>
              <a:t> American eats more than </a:t>
            </a:r>
            <a:r>
              <a:rPr lang="en-US" altLang="en-US" sz="1600" dirty="0" smtClean="0">
                <a:latin typeface="+mn-lt"/>
              </a:rPr>
              <a:t>3400mg </a:t>
            </a:r>
            <a:r>
              <a:rPr lang="en-US" altLang="en-US" sz="1600" dirty="0">
                <a:latin typeface="+mn-lt"/>
              </a:rPr>
              <a:t>of sodium a day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+mn-lt"/>
              </a:rPr>
              <a:t>1 tsp of table salt = </a:t>
            </a:r>
            <a:r>
              <a:rPr lang="en-US" altLang="en-US" sz="1600" dirty="0" smtClean="0">
                <a:latin typeface="+mn-lt"/>
              </a:rPr>
              <a:t>2300mg </a:t>
            </a:r>
            <a:r>
              <a:rPr lang="en-US" altLang="en-US" sz="1600" dirty="0">
                <a:latin typeface="+mn-lt"/>
              </a:rPr>
              <a:t>sodium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+mn-lt"/>
              </a:rPr>
              <a:t>Reducing sodium in your diet may help reduce blood pressure in those at risk or who have been diagnosed with high blood pressure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+mn-lt"/>
              </a:rPr>
              <a:t>Check Nutrition Fact labels for more information: a low-sodium food has 140 mg per serving or less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en-US" sz="1600" dirty="0">
                <a:latin typeface="+mn-lt"/>
              </a:rPr>
              <a:t>Be aware of </a:t>
            </a:r>
            <a:r>
              <a:rPr lang="en-US" altLang="en-US" sz="1600" dirty="0">
                <a:solidFill>
                  <a:srgbClr val="FF0000"/>
                </a:solidFill>
                <a:latin typeface="+mn-lt"/>
              </a:rPr>
              <a:t>The Salty Six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Sodium  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Crusty round cob roll - Free Stock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9" y="4857515"/>
            <a:ext cx="1527593" cy="1118416"/>
          </a:xfrm>
          <a:prstGeom prst="rect">
            <a:avLst/>
          </a:prstGeom>
        </p:spPr>
      </p:pic>
      <p:pic>
        <p:nvPicPr>
          <p:cNvPr id="8" name="Picture 7" descr="Blood of Olympus – Chương 3 | Thanh Pho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08" y="4843773"/>
            <a:ext cx="1905939" cy="1118416"/>
          </a:xfrm>
          <a:prstGeom prst="rect">
            <a:avLst/>
          </a:prstGeom>
        </p:spPr>
      </p:pic>
      <p:pic>
        <p:nvPicPr>
          <p:cNvPr id="9" name="Picture 8" descr="jcruz661 - Dwire March Fraction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75" y="4743765"/>
            <a:ext cx="1260528" cy="1232166"/>
          </a:xfrm>
          <a:prstGeom prst="rect">
            <a:avLst/>
          </a:prstGeom>
        </p:spPr>
      </p:pic>
      <p:pic>
        <p:nvPicPr>
          <p:cNvPr id="10" name="Picture 9" descr="I Eat &lt;strong&gt;Raw&lt;/strong&gt; &lt;strong&gt;Meat&lt;/strong&gt;: May 20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852" y="4746007"/>
            <a:ext cx="2064945" cy="1257146"/>
          </a:xfrm>
          <a:prstGeom prst="rect">
            <a:avLst/>
          </a:prstGeom>
        </p:spPr>
      </p:pic>
      <p:pic>
        <p:nvPicPr>
          <p:cNvPr id="11" name="Picture 10" descr="Recetas de Cocina. CUISÍ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779" y="4676410"/>
            <a:ext cx="1800203" cy="129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3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372533" y="1329267"/>
            <a:ext cx="8466667" cy="77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 sz="2133">
              <a:latin typeface="Berlin Sans FB" panose="020E0602020502020306" pitchFamily="34" charset="0"/>
            </a:endParaRPr>
          </a:p>
          <a:p>
            <a:endParaRPr lang="en-US" altLang="en-US" sz="1422">
              <a:latin typeface="Berlin Sans FB" panose="020E0602020502020306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718" y="1329405"/>
            <a:ext cx="5305334" cy="4243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985" y="1329405"/>
            <a:ext cx="1371042" cy="20430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422" y="2136766"/>
            <a:ext cx="1100084" cy="11705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0327" y="3663756"/>
            <a:ext cx="1631160" cy="16257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8320" y="3763933"/>
            <a:ext cx="1295173" cy="1246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2879" y="2238524"/>
            <a:ext cx="1219306" cy="2238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2879" y="2263550"/>
            <a:ext cx="1240982" cy="2374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067" y="2726849"/>
            <a:ext cx="1473757" cy="1815882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Plate yourself this way at least 80% of the time to achieve a good balance to your meals.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74904" y="2271670"/>
            <a:ext cx="1367383" cy="2308324"/>
          </a:xfrm>
          <a:prstGeom prst="rect">
            <a:avLst/>
          </a:prstGeom>
          <a:noFill/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Planning your meals ahead for the week can ensure you reach your 80% balance target!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63265" y="5656525"/>
            <a:ext cx="5638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No need for measuring cups, your body is built with them!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6811" y="187124"/>
            <a:ext cx="9076267" cy="64421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667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My Plate Method</a:t>
            </a:r>
            <a:endParaRPr lang="en-US" altLang="en-US" sz="2667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M overview">
  <a:themeElements>
    <a:clrScheme name="Office Theme 1">
      <a:dk1>
        <a:srgbClr val="00247D"/>
      </a:dk1>
      <a:lt1>
        <a:srgbClr val="FFFFFF"/>
      </a:lt1>
      <a:dk2>
        <a:srgbClr val="337321"/>
      </a:dk2>
      <a:lt2>
        <a:srgbClr val="666366"/>
      </a:lt2>
      <a:accent1>
        <a:srgbClr val="FF8500"/>
      </a:accent1>
      <a:accent2>
        <a:srgbClr val="095AA6"/>
      </a:accent2>
      <a:accent3>
        <a:srgbClr val="FFFFFF"/>
      </a:accent3>
      <a:accent4>
        <a:srgbClr val="001D6A"/>
      </a:accent4>
      <a:accent5>
        <a:srgbClr val="FFC2AA"/>
      </a:accent5>
      <a:accent6>
        <a:srgbClr val="075196"/>
      </a:accent6>
      <a:hlink>
        <a:srgbClr val="B7D30B"/>
      </a:hlink>
      <a:folHlink>
        <a:srgbClr val="BC0064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6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247D"/>
        </a:dk1>
        <a:lt1>
          <a:srgbClr val="FFFFFF"/>
        </a:lt1>
        <a:dk2>
          <a:srgbClr val="337321"/>
        </a:dk2>
        <a:lt2>
          <a:srgbClr val="666366"/>
        </a:lt2>
        <a:accent1>
          <a:srgbClr val="FF8500"/>
        </a:accent1>
        <a:accent2>
          <a:srgbClr val="095AA6"/>
        </a:accent2>
        <a:accent3>
          <a:srgbClr val="FFFFFF"/>
        </a:accent3>
        <a:accent4>
          <a:srgbClr val="001D6A"/>
        </a:accent4>
        <a:accent5>
          <a:srgbClr val="FFC2AA"/>
        </a:accent5>
        <a:accent6>
          <a:srgbClr val="075196"/>
        </a:accent6>
        <a:hlink>
          <a:srgbClr val="B7D30B"/>
        </a:hlink>
        <a:folHlink>
          <a:srgbClr val="BC00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 overview.pot</Template>
  <TotalTime>22687</TotalTime>
  <Words>1009</Words>
  <Application>Microsoft Office PowerPoint</Application>
  <PresentationFormat>On-screen Show (4:3)</PresentationFormat>
  <Paragraphs>136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Arial Black</vt:lpstr>
      <vt:lpstr>Berlin Sans FB</vt:lpstr>
      <vt:lpstr>Comic Sans MS</vt:lpstr>
      <vt:lpstr>Wingdings</vt:lpstr>
      <vt:lpstr>DM overview</vt:lpstr>
      <vt:lpstr>Diabetes Prevention and Management:  Tips for Taking Control </vt:lpstr>
      <vt:lpstr>Tips for Diabetes Management  and Prevention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 University Medical Center</dc:title>
  <dc:subject/>
  <dc:creator>Kim Davis</dc:creator>
  <cp:keywords/>
  <dc:description/>
  <cp:lastModifiedBy>Melrose, Courtney J.</cp:lastModifiedBy>
  <cp:revision>308</cp:revision>
  <dcterms:created xsi:type="dcterms:W3CDTF">2004-05-13T21:13:51Z</dcterms:created>
  <dcterms:modified xsi:type="dcterms:W3CDTF">2018-02-07T15:20:48Z</dcterms:modified>
  <cp:category/>
</cp:coreProperties>
</file>