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4" r:id="rId4"/>
    <p:sldId id="259" r:id="rId5"/>
    <p:sldId id="266" r:id="rId6"/>
    <p:sldId id="272" r:id="rId7"/>
    <p:sldId id="263" r:id="rId8"/>
    <p:sldId id="269" r:id="rId9"/>
    <p:sldId id="260" r:id="rId10"/>
    <p:sldId id="267" r:id="rId11"/>
    <p:sldId id="262" r:id="rId12"/>
    <p:sldId id="271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83107"/>
  </p:normalViewPr>
  <p:slideViewPr>
    <p:cSldViewPr snapToGrid="0" snapToObjects="1">
      <p:cViewPr varScale="1">
        <p:scale>
          <a:sx n="90" d="100"/>
          <a:sy n="90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1AFA-B365-894B-BD4D-45F2D611394E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7AA48-A99C-2D42-B364-D4B127C4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Younger age --- being a woman</a:t>
            </a:r>
            <a:r>
              <a:rPr lang="en-US" baseline="0" dirty="0" smtClean="0"/>
              <a:t> is no longer protective.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Risk equivalent</a:t>
            </a:r>
            <a:r>
              <a:rPr lang="en-US" baseline="0" dirty="0" smtClean="0"/>
              <a:t> is no longer true</a:t>
            </a:r>
          </a:p>
          <a:p>
            <a:r>
              <a:rPr lang="en-US" baseline="0" dirty="0" smtClean="0"/>
              <a:t>About ½ of women and 2/3 of men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AA48-A99C-2D42-B364-D4B127C409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Glycemic control limits microvascular</a:t>
            </a:r>
            <a:r>
              <a:rPr lang="en-US" baseline="0" dirty="0" smtClean="0"/>
              <a:t> disease, no established benefit in reducing macrovascular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AA48-A99C-2D42-B364-D4B127C409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Chronic hyperglycemia,</a:t>
            </a:r>
            <a:r>
              <a:rPr lang="en-US" baseline="0" dirty="0" smtClean="0"/>
              <a:t> dyslipidemia, insulin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AA48-A99C-2D42-B364-D4B127C409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atherosclerosis – plaque buildup/hardening</a:t>
            </a:r>
            <a:r>
              <a:rPr lang="en-US" baseline="0" dirty="0" smtClean="0"/>
              <a:t> leading to stenosis vs plaque rupture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Neck/Shoulder/Arm/Back/Jaw</a:t>
            </a:r>
          </a:p>
          <a:p>
            <a:r>
              <a:rPr lang="en-US" dirty="0" smtClean="0"/>
              <a:t>More likely to have stress-induced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8030-7BC7-AA44-B90F-2081A88895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protein, low carb</a:t>
            </a:r>
            <a:r>
              <a:rPr lang="en-US" baseline="0" dirty="0" smtClean="0"/>
              <a:t>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AA48-A99C-2D42-B364-D4B127C409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Vigorous BP control reduced</a:t>
            </a:r>
            <a:r>
              <a:rPr lang="en-US" baseline="0" dirty="0" smtClean="0"/>
              <a:t> rates of heart events in diabetics more than in </a:t>
            </a:r>
            <a:r>
              <a:rPr lang="en-US" baseline="0" dirty="0" err="1" smtClean="0"/>
              <a:t>nondiabetcs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7AA48-A99C-2D42-B364-D4B127C409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8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7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5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7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DFAA-12BD-8540-9DA0-32330F0AAD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6C15-80D8-FB44-911F-39E10875B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596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Heart Health &amp; Diabetes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05161"/>
            <a:ext cx="9144000" cy="25612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Nisha Jhalani, MD</a:t>
            </a:r>
          </a:p>
          <a:p>
            <a:r>
              <a:rPr lang="en-US" dirty="0" smtClean="0"/>
              <a:t>Director, Women’s Heart Health Initiative</a:t>
            </a:r>
          </a:p>
          <a:p>
            <a:r>
              <a:rPr lang="en-US" dirty="0" smtClean="0"/>
              <a:t>Cardiovascular Research Foundation</a:t>
            </a:r>
          </a:p>
          <a:p>
            <a:endParaRPr lang="en-US" dirty="0"/>
          </a:p>
          <a:p>
            <a:r>
              <a:rPr lang="en-US" dirty="0" smtClean="0"/>
              <a:t>Assistant Professor of Medicine</a:t>
            </a:r>
          </a:p>
          <a:p>
            <a:r>
              <a:rPr lang="en-US" dirty="0" smtClean="0"/>
              <a:t>Columbia University Irving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/>
              <a:t>Cardiovascular Disease in Diabetics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641"/>
            <a:ext cx="10515600" cy="4351338"/>
          </a:xfrm>
        </p:spPr>
        <p:txBody>
          <a:bodyPr/>
          <a:lstStyle/>
          <a:p>
            <a:r>
              <a:rPr lang="en-US" dirty="0"/>
              <a:t>Aspirin if age &gt; </a:t>
            </a:r>
            <a:r>
              <a:rPr lang="en-US" dirty="0" smtClean="0"/>
              <a:t>50</a:t>
            </a:r>
          </a:p>
          <a:p>
            <a:endParaRPr lang="en-US" dirty="0"/>
          </a:p>
          <a:p>
            <a:r>
              <a:rPr lang="en-US" dirty="0"/>
              <a:t>Blood pressure control with goal &lt;130/80</a:t>
            </a:r>
          </a:p>
          <a:p>
            <a:pPr lvl="1"/>
            <a:r>
              <a:rPr lang="en-US" dirty="0"/>
              <a:t>ACE inhibitors (</a:t>
            </a:r>
            <a:r>
              <a:rPr lang="en-US" dirty="0" err="1"/>
              <a:t>ACEi</a:t>
            </a:r>
            <a:r>
              <a:rPr lang="en-US" dirty="0"/>
              <a:t>)    “-</a:t>
            </a:r>
            <a:r>
              <a:rPr lang="en-US" dirty="0" err="1"/>
              <a:t>pril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HOPE study: reduced stroke, MI and death in patients with DM and 1 other risk factor</a:t>
            </a:r>
          </a:p>
          <a:p>
            <a:pPr lvl="1"/>
            <a:r>
              <a:rPr lang="en-US" dirty="0"/>
              <a:t>Angiotensin receptor blockers (ARBs)    “-</a:t>
            </a:r>
            <a:r>
              <a:rPr lang="en-US" dirty="0" err="1"/>
              <a:t>sartan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LIFE study: reduced mortality in diabetics with HTN and left ventricular hypertrophy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 Therapy in Diabetics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02090"/>
              </p:ext>
            </p:extLst>
          </p:nvPr>
        </p:nvGraphicFramePr>
        <p:xfrm>
          <a:off x="838200" y="1695080"/>
          <a:ext cx="10515600" cy="280924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Risk factor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C3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Age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E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Statin intensity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3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4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History of atherosclerotic CVD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D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C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All age groups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E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High-dose statin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3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4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3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CVD risk factor†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C3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A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&lt;40 or &gt;75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7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Moderate or high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C2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3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40-75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1C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 dose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C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51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A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 risk factor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A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>
                          <a:effectLst/>
                        </a:rPr>
                        <a:t>&lt;40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C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None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C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A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57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40-75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 dose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A9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57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&gt;75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Moderate or high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C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6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98275" y="4595750"/>
            <a:ext cx="5605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 charset="0"/>
              </a:rPr>
              <a:t>Standards of medical care in diabetes--2017: summary of revisions. </a:t>
            </a:r>
            <a:r>
              <a:rPr lang="en-US" b="0" i="1" dirty="0" smtClean="0">
                <a:solidFill>
                  <a:srgbClr val="444444"/>
                </a:solidFill>
                <a:effectLst/>
                <a:latin typeface="Open Sans" charset="0"/>
              </a:rPr>
              <a:t>Diabetes Care 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 charset="0"/>
              </a:rPr>
              <a:t>2017;40:S4-5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Heart 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313029"/>
            <a:ext cx="5157787" cy="823912"/>
          </a:xfrm>
        </p:spPr>
        <p:txBody>
          <a:bodyPr/>
          <a:lstStyle/>
          <a:p>
            <a:r>
              <a:rPr lang="en-US" dirty="0" smtClean="0"/>
              <a:t>Modifiable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9" y="2350696"/>
            <a:ext cx="5157787" cy="38389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Diabetes </a:t>
            </a:r>
          </a:p>
          <a:p>
            <a:r>
              <a:rPr lang="en-US" dirty="0" smtClean="0"/>
              <a:t>High blood pressure </a:t>
            </a:r>
          </a:p>
          <a:p>
            <a:r>
              <a:rPr lang="en-US" dirty="0" smtClean="0"/>
              <a:t>High cholesterol 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/>
              <a:t>Obesity/abdominal fat</a:t>
            </a:r>
          </a:p>
          <a:p>
            <a:r>
              <a:rPr lang="en-US" dirty="0"/>
              <a:t>High stress</a:t>
            </a:r>
          </a:p>
          <a:p>
            <a:r>
              <a:rPr lang="en-US" dirty="0"/>
              <a:t>Poor sleep habits</a:t>
            </a:r>
          </a:p>
          <a:p>
            <a:r>
              <a:rPr lang="en-US" dirty="0"/>
              <a:t>Depression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324905"/>
            <a:ext cx="5183188" cy="823912"/>
          </a:xfrm>
        </p:spPr>
        <p:txBody>
          <a:bodyPr/>
          <a:lstStyle/>
          <a:p>
            <a:r>
              <a:rPr lang="en-US" dirty="0" smtClean="0"/>
              <a:t>Non-modifiable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1" y="2315071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Male sex</a:t>
            </a:r>
          </a:p>
          <a:p>
            <a:r>
              <a:rPr lang="en-US" dirty="0" smtClean="0"/>
              <a:t>Pre-eclampsia or gestational diabetes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096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 Between Diabetes and Heart 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7437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Diabetes is a major risk factor for heart disease due to increased atherosclerosis</a:t>
            </a:r>
          </a:p>
          <a:p>
            <a:endParaRPr lang="en-US" dirty="0" smtClean="0"/>
          </a:p>
          <a:p>
            <a:r>
              <a:rPr lang="en-US" dirty="0" smtClean="0"/>
              <a:t>Plaque in diabetics behaves differently than nondiabetics</a:t>
            </a:r>
          </a:p>
          <a:p>
            <a:endParaRPr lang="en-US" dirty="0" smtClean="0"/>
          </a:p>
          <a:p>
            <a:r>
              <a:rPr lang="en-US" dirty="0" smtClean="0"/>
              <a:t>The key to preventing heart disease in diabetes is healthy lifestyle habits and aggressive control of the other risk factors</a:t>
            </a:r>
          </a:p>
          <a:p>
            <a:endParaRPr lang="en-US" dirty="0" smtClean="0"/>
          </a:p>
          <a:p>
            <a:r>
              <a:rPr lang="en-US" dirty="0" smtClean="0"/>
              <a:t>Treatment of a diabetic patient involves a team-based approach and regularly scheduled outpatient follow-up 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7888" y="2171704"/>
            <a:ext cx="7886700" cy="20676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Join us t</a:t>
            </a:r>
            <a:r>
              <a:rPr lang="is-IS" dirty="0" smtClean="0">
                <a:solidFill>
                  <a:srgbClr val="FF0000"/>
                </a:solidFill>
              </a:rPr>
              <a:t>o help </a:t>
            </a:r>
            <a:r>
              <a:rPr lang="is-IS" dirty="0" smtClean="0">
                <a:solidFill>
                  <a:srgbClr val="FF0000"/>
                </a:solidFill>
              </a:rPr>
              <a:t>#</a:t>
            </a:r>
            <a:r>
              <a:rPr lang="is-IS" dirty="0" smtClean="0">
                <a:solidFill>
                  <a:srgbClr val="FF0000"/>
                </a:solidFill>
              </a:rPr>
              <a:t>defyheartdisease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us on Twitter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CRFheart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nishajhalani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331788"/>
            <a:ext cx="11287125" cy="193344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30" y="4593871"/>
            <a:ext cx="527756" cy="3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Scary 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>
            <a:normAutofit/>
          </a:bodyPr>
          <a:lstStyle/>
          <a:p>
            <a:r>
              <a:rPr lang="en-US" dirty="0"/>
              <a:t>Heart disease is the #1 </a:t>
            </a:r>
            <a:r>
              <a:rPr lang="en-US" dirty="0" smtClean="0"/>
              <a:t>killer of both men and women in the US</a:t>
            </a:r>
            <a:endParaRPr lang="en-US" dirty="0"/>
          </a:p>
          <a:p>
            <a:r>
              <a:rPr lang="en-US" dirty="0"/>
              <a:t>Heart disease affects people with diabetes at a younger age</a:t>
            </a:r>
          </a:p>
          <a:p>
            <a:r>
              <a:rPr lang="en-US" dirty="0"/>
              <a:t>The longer </a:t>
            </a:r>
            <a:r>
              <a:rPr lang="en-US" dirty="0" smtClean="0"/>
              <a:t>someone has </a:t>
            </a:r>
            <a:r>
              <a:rPr lang="en-US" dirty="0"/>
              <a:t>diabetes, the higher the chances </a:t>
            </a:r>
            <a:r>
              <a:rPr lang="en-US" dirty="0" smtClean="0"/>
              <a:t>they will </a:t>
            </a:r>
            <a:r>
              <a:rPr lang="en-US" dirty="0"/>
              <a:t>develop heart disease</a:t>
            </a:r>
          </a:p>
          <a:p>
            <a:r>
              <a:rPr lang="en-US" dirty="0"/>
              <a:t>Diabetics have a 2 to 4-fold increase in the risk of CAD or </a:t>
            </a:r>
            <a:r>
              <a:rPr lang="en-US" dirty="0" smtClean="0"/>
              <a:t>PAD</a:t>
            </a:r>
          </a:p>
          <a:p>
            <a:r>
              <a:rPr lang="en-US" dirty="0" smtClean="0"/>
              <a:t>Diabetes </a:t>
            </a:r>
            <a:r>
              <a:rPr lang="en-US" dirty="0"/>
              <a:t>is a coronary risk equivalent to known </a:t>
            </a:r>
            <a:r>
              <a:rPr lang="en-US" dirty="0" smtClean="0"/>
              <a:t>CAD</a:t>
            </a:r>
          </a:p>
          <a:p>
            <a:pPr lvl="1"/>
            <a:r>
              <a:rPr lang="en-US" dirty="0" smtClean="0"/>
              <a:t>This is now true for about half of women and 2/3 of men</a:t>
            </a:r>
          </a:p>
          <a:p>
            <a:r>
              <a:rPr lang="en-US" dirty="0" smtClean="0"/>
              <a:t>Diabetics are more likely to have multi-vessel coronary artery disease</a:t>
            </a:r>
            <a:endParaRPr lang="en-US" dirty="0"/>
          </a:p>
          <a:p>
            <a:r>
              <a:rPr lang="en-US" dirty="0" smtClean="0"/>
              <a:t>Diabetics have a worse </a:t>
            </a:r>
            <a:r>
              <a:rPr lang="en-US" dirty="0"/>
              <a:t>prognosis after having a heart </a:t>
            </a:r>
            <a:r>
              <a:rPr lang="en-US" dirty="0" smtClean="0"/>
              <a:t>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Atherosclerosis = </a:t>
            </a:r>
            <a:r>
              <a:rPr lang="en-US" dirty="0" smtClean="0">
                <a:solidFill>
                  <a:srgbClr val="C00000"/>
                </a:solidFill>
              </a:rPr>
              <a:t>“hardening </a:t>
            </a:r>
            <a:r>
              <a:rPr lang="en-US" dirty="0" smtClean="0">
                <a:solidFill>
                  <a:srgbClr val="C00000"/>
                </a:solidFill>
              </a:rPr>
              <a:t>of the arteries”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772356"/>
            <a:ext cx="5320594" cy="4640138"/>
          </a:xfrm>
          <a:prstGeom prst="rect">
            <a:avLst/>
          </a:prstGeom>
        </p:spPr>
      </p:pic>
      <p:pic>
        <p:nvPicPr>
          <p:cNvPr id="5" name="Content Placeholder 5" descr="CV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23201" y="1949804"/>
            <a:ext cx="1614311" cy="1552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6" descr="atheroscler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4555" y="4049540"/>
            <a:ext cx="1592957" cy="1552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and 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Microvascular Complications</a:t>
            </a:r>
          </a:p>
          <a:p>
            <a:pPr lvl="1"/>
            <a:r>
              <a:rPr lang="en-US" dirty="0" smtClean="0"/>
              <a:t>Retinopathy</a:t>
            </a:r>
          </a:p>
          <a:p>
            <a:pPr lvl="1"/>
            <a:r>
              <a:rPr lang="en-US" dirty="0" smtClean="0"/>
              <a:t>Nephropathy</a:t>
            </a:r>
          </a:p>
          <a:p>
            <a:endParaRPr lang="en-US" dirty="0"/>
          </a:p>
          <a:p>
            <a:r>
              <a:rPr lang="en-US" dirty="0" smtClean="0"/>
              <a:t>Macrovascular Complications</a:t>
            </a:r>
          </a:p>
          <a:p>
            <a:pPr lvl="1"/>
            <a:r>
              <a:rPr lang="en-US" dirty="0" smtClean="0"/>
              <a:t>Coronary artery disease</a:t>
            </a:r>
          </a:p>
          <a:p>
            <a:pPr lvl="1"/>
            <a:r>
              <a:rPr lang="en-US" dirty="0" smtClean="0"/>
              <a:t>Peripheral arterial disease</a:t>
            </a:r>
          </a:p>
          <a:p>
            <a:pPr lvl="1"/>
            <a:r>
              <a:rPr lang="en-US" dirty="0" smtClean="0"/>
              <a:t>Carotid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733" y="1298803"/>
            <a:ext cx="3014179" cy="46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763250" cy="1325563"/>
          </a:xfrm>
        </p:spPr>
        <p:txBody>
          <a:bodyPr/>
          <a:lstStyle/>
          <a:p>
            <a:r>
              <a:rPr lang="en-US" dirty="0" smtClean="0"/>
              <a:t>Pathophysiology of Atherosclerosis in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Plaque in diabetics is not the same as plaque in nondiabetics!</a:t>
            </a:r>
          </a:p>
          <a:p>
            <a:endParaRPr lang="en-US" dirty="0" smtClean="0"/>
          </a:p>
          <a:p>
            <a:r>
              <a:rPr lang="en-US" dirty="0" smtClean="0"/>
              <a:t>Diabetes makes blood more prone to clotting and plaque rupture</a:t>
            </a:r>
          </a:p>
          <a:p>
            <a:endParaRPr lang="en-US" dirty="0"/>
          </a:p>
          <a:p>
            <a:r>
              <a:rPr lang="en-US" dirty="0" smtClean="0"/>
              <a:t>Diabetes negates the beneficial/protective effects of HDL cholesterol</a:t>
            </a:r>
          </a:p>
          <a:p>
            <a:endParaRPr lang="en-US" dirty="0" smtClean="0"/>
          </a:p>
          <a:p>
            <a:r>
              <a:rPr lang="en-US" dirty="0" smtClean="0"/>
              <a:t>Diabetics have higher small dense LDL, even with normal LDL levels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246812" cy="4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 descr="Screen Shot 2016-11-14 at 8.3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6" y="709922"/>
            <a:ext cx="5498705" cy="5467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</a:extLst>
          </a:blip>
          <a:srcRect l="618" t="1250" r="53174"/>
          <a:stretch/>
        </p:blipFill>
        <p:spPr>
          <a:xfrm>
            <a:off x="6306408" y="709921"/>
            <a:ext cx="5443056" cy="5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53" y="372530"/>
            <a:ext cx="4298867" cy="1186840"/>
          </a:xfrm>
        </p:spPr>
        <p:txBody>
          <a:bodyPr>
            <a:normAutofit/>
          </a:bodyPr>
          <a:lstStyle/>
          <a:p>
            <a:r>
              <a:rPr lang="en-US" dirty="0" smtClean="0"/>
              <a:t>Coronary Artery Disease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66" y="1679307"/>
            <a:ext cx="5245540" cy="397349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99409" y="1738682"/>
            <a:ext cx="3515243" cy="38593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Diabetics are </a:t>
            </a:r>
            <a:r>
              <a:rPr lang="en-US" dirty="0" smtClean="0"/>
              <a:t>more likely to present with: 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“Atypical” angina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Shortness of breath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Nausea or vomiting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Abdominal pain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Lightheadedness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Sweating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Weakness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Palpitations</a:t>
            </a:r>
          </a:p>
        </p:txBody>
      </p:sp>
    </p:spTree>
    <p:extLst>
      <p:ext uri="{BB962C8B-B14F-4D97-AF65-F5344CB8AC3E}">
        <p14:creationId xmlns:p14="http://schemas.microsoft.com/office/powerpoint/2010/main" val="7420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34" y="549454"/>
            <a:ext cx="5706533" cy="5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Cardiovascular Disease in Diabetics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on diet and physical activity</a:t>
            </a:r>
          </a:p>
          <a:p>
            <a:pPr lvl="1"/>
            <a:r>
              <a:rPr lang="en-US" dirty="0" smtClean="0"/>
              <a:t>“Sitting is the new smoking”</a:t>
            </a:r>
          </a:p>
          <a:p>
            <a:pPr lvl="1"/>
            <a:endParaRPr lang="en-US" dirty="0"/>
          </a:p>
          <a:p>
            <a:r>
              <a:rPr lang="en-US" dirty="0" smtClean="0"/>
              <a:t>Metformin is first line</a:t>
            </a:r>
          </a:p>
          <a:p>
            <a:pPr lvl="1"/>
            <a:r>
              <a:rPr lang="en-US" dirty="0" smtClean="0"/>
              <a:t>Improves insulin resistance and reduces macrovascular events</a:t>
            </a:r>
          </a:p>
          <a:p>
            <a:pPr lvl="1"/>
            <a:endParaRPr lang="en-US" dirty="0"/>
          </a:p>
          <a:p>
            <a:r>
              <a:rPr lang="en-US" dirty="0" smtClean="0"/>
              <a:t>Second line: consider those with proven CV benefit</a:t>
            </a:r>
          </a:p>
          <a:p>
            <a:pPr lvl="1"/>
            <a:r>
              <a:rPr lang="en-US" dirty="0" smtClean="0"/>
              <a:t>SGLT-2  inhibitors: </a:t>
            </a:r>
            <a:r>
              <a:rPr lang="en-US" dirty="0" err="1" smtClean="0"/>
              <a:t>empaglifozin</a:t>
            </a:r>
            <a:r>
              <a:rPr lang="en-US" dirty="0" smtClean="0"/>
              <a:t> (Jardiance)</a:t>
            </a:r>
          </a:p>
          <a:p>
            <a:pPr lvl="1"/>
            <a:r>
              <a:rPr lang="en-US" dirty="0" smtClean="0"/>
              <a:t>GLP-1 inhibitors: </a:t>
            </a:r>
            <a:r>
              <a:rPr lang="en-US" dirty="0" err="1" smtClean="0"/>
              <a:t>liraglutide</a:t>
            </a:r>
            <a:r>
              <a:rPr lang="en-US" dirty="0" smtClean="0"/>
              <a:t> (</a:t>
            </a:r>
            <a:r>
              <a:rPr lang="en-US" dirty="0" err="1" smtClean="0"/>
              <a:t>Victoza</a:t>
            </a:r>
            <a:r>
              <a:rPr lang="en-US" dirty="0" smtClean="0"/>
              <a:t>) and </a:t>
            </a:r>
            <a:r>
              <a:rPr lang="en-US" dirty="0" err="1" smtClean="0"/>
              <a:t>semaglutide</a:t>
            </a:r>
            <a:r>
              <a:rPr lang="en-US" dirty="0" smtClean="0"/>
              <a:t> (</a:t>
            </a:r>
            <a:r>
              <a:rPr lang="en-US" dirty="0" err="1" smtClean="0"/>
              <a:t>Ozempic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607</Words>
  <Application>Microsoft Macintosh PowerPoint</Application>
  <PresentationFormat>Widescreen</PresentationFormat>
  <Paragraphs>130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Open Sans</vt:lpstr>
      <vt:lpstr>Wingdings</vt:lpstr>
      <vt:lpstr>Arial</vt:lpstr>
      <vt:lpstr>1_Office Theme</vt:lpstr>
      <vt:lpstr>Heart Health &amp; Diabetes</vt:lpstr>
      <vt:lpstr>The Scary Facts</vt:lpstr>
      <vt:lpstr>Atherosclerosis = “hardening of the arteries”</vt:lpstr>
      <vt:lpstr>Diabetes and Atherosclerosis</vt:lpstr>
      <vt:lpstr>Pathophysiology of Atherosclerosis in Diabetes</vt:lpstr>
      <vt:lpstr>PowerPoint Presentation</vt:lpstr>
      <vt:lpstr>Coronary Artery Disease</vt:lpstr>
      <vt:lpstr>PowerPoint Presentation</vt:lpstr>
      <vt:lpstr>Prevention of Cardiovascular Disease in Diabetics</vt:lpstr>
      <vt:lpstr>Prevention of Cardiovascular Disease in Diabetics</vt:lpstr>
      <vt:lpstr>Statin Therapy in Diabetics</vt:lpstr>
      <vt:lpstr>Risk Factors for Heart Disease</vt:lpstr>
      <vt:lpstr>The Link Between Diabetes and Heart Disease</vt:lpstr>
      <vt:lpstr>Join us to help #defyheartdisease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Health &amp; Diabetes</dc:title>
  <dc:creator>Microsoft Office User</dc:creator>
  <cp:lastModifiedBy>Microsoft Office User</cp:lastModifiedBy>
  <cp:revision>25</cp:revision>
  <dcterms:created xsi:type="dcterms:W3CDTF">2018-02-07T02:01:49Z</dcterms:created>
  <dcterms:modified xsi:type="dcterms:W3CDTF">2018-02-07T21:53:35Z</dcterms:modified>
</cp:coreProperties>
</file>